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75" r:id="rId7"/>
    <p:sldId id="281" r:id="rId8"/>
    <p:sldId id="282" r:id="rId9"/>
    <p:sldId id="276" r:id="rId10"/>
    <p:sldId id="277" r:id="rId11"/>
    <p:sldId id="279" r:id="rId12"/>
    <p:sldId id="270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8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38" r:id="rId41"/>
    <p:sldId id="339" r:id="rId42"/>
    <p:sldId id="302" r:id="rId43"/>
    <p:sldId id="303" r:id="rId44"/>
    <p:sldId id="304" r:id="rId45"/>
    <p:sldId id="305" r:id="rId46"/>
    <p:sldId id="307" r:id="rId47"/>
    <p:sldId id="264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22" autoAdjust="0"/>
  </p:normalViewPr>
  <p:slideViewPr>
    <p:cSldViewPr>
      <p:cViewPr varScale="1">
        <p:scale>
          <a:sx n="126" d="100"/>
          <a:sy n="126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3EA45-9AE4-4F12-A9A6-52BE0CBE3B87}" type="datetimeFigureOut">
              <a:rPr lang="fr-FR" smtClean="0"/>
              <a:t>26/06/2014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2072E-CAB1-45BA-A00E-3D114BEA25D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26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Cv = 299792 km/s dans le vide</a:t>
            </a:r>
          </a:p>
          <a:p>
            <a:r>
              <a:rPr lang="fr-FR" dirty="0" err="1" smtClean="0"/>
              <a:t>Cf</a:t>
            </a:r>
            <a:r>
              <a:rPr lang="fr-FR" dirty="0" smtClean="0"/>
              <a:t> = 55 à 60% =&gt; 170 000 à 180 000 km/s</a:t>
            </a:r>
          </a:p>
          <a:p>
            <a:r>
              <a:rPr lang="fr-FR" dirty="0" smtClean="0"/>
              <a:t>=&gt; De</a:t>
            </a:r>
            <a:r>
              <a:rPr lang="fr-FR" baseline="0" dirty="0" smtClean="0"/>
              <a:t> l’ordre de 1300 km = 10 ms (dont 2 à 3 ms d’équipements d’extrémité)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E5557-80B0-4C40-A814-15E94FBA401D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128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 ces mesures sont faites sur le service IP mutualisé de RENATER !</a:t>
            </a:r>
          </a:p>
          <a:p>
            <a:r>
              <a:rPr lang="fr-FR" dirty="0" smtClean="0"/>
              <a:t>Pages accessibles pour tous</a:t>
            </a:r>
            <a:r>
              <a:rPr lang="fr-FR" baseline="0" dirty="0" smtClean="0"/>
              <a:t> depuis le web RENATER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E5557-80B0-4C40-A814-15E94FBA401D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688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 ces mesures sont faites sur le service IP mutualisé de RENATER !</a:t>
            </a:r>
          </a:p>
          <a:p>
            <a:r>
              <a:rPr lang="fr-FR" dirty="0" smtClean="0"/>
              <a:t>Pages accessibles pour tous</a:t>
            </a:r>
            <a:r>
              <a:rPr lang="fr-FR" baseline="0" dirty="0" smtClean="0"/>
              <a:t> depuis le web RENATER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E5557-80B0-4C40-A814-15E94FBA401D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68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2072E-CAB1-45BA-A00E-3D114BEA25D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76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D21E-6810-43C2-9B8B-66EFB2615693}" type="datetime1">
              <a:rPr lang="fr-FR" smtClean="0"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40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58EE-5283-45AD-A248-5203C9718D09}" type="datetime1">
              <a:rPr lang="fr-FR" smtClean="0"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78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477C-E252-4E3B-ADAD-350FD2A0B407}" type="datetime1">
              <a:rPr lang="fr-FR" smtClean="0"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40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21E6-BDD8-4272-92FF-94FA590557B2}" type="datetime1">
              <a:rPr lang="fr-FR" smtClean="0"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67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218D-9366-4D14-9992-1674B55FF857}" type="datetime1">
              <a:rPr lang="fr-FR" smtClean="0"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09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A58F-6779-4E1D-A67B-74D655B2FC27}" type="datetime1">
              <a:rPr lang="fr-FR" smtClean="0"/>
              <a:t>26/06/2014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27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7D7C-BA3D-4FB3-91B1-C89914AC0E9F}" type="datetime1">
              <a:rPr lang="fr-FR" smtClean="0"/>
              <a:t>26/06/2014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22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F70B-3E80-474C-B18E-23FDC73AD2FE}" type="datetime1">
              <a:rPr lang="fr-FR" smtClean="0"/>
              <a:t>26/06/2014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49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A2E7-BDCA-44EF-A3FA-5FC6E9F8E14F}" type="datetime1">
              <a:rPr lang="fr-FR" smtClean="0"/>
              <a:t>26/06/2014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03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DC7A-E40C-4ABD-A75E-9F4111EA21B9}" type="datetime1">
              <a:rPr lang="fr-FR" smtClean="0"/>
              <a:t>26/06/2014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7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61AC-531C-4BA4-AC79-0434CD3B1A2A}" type="datetime1">
              <a:rPr lang="fr-FR" smtClean="0"/>
              <a:t>26/06/2014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9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1A87-F2F5-4FB7-BB47-E9CC85F429C1}" type="datetime1">
              <a:rPr lang="fr-FR" smtClean="0"/>
              <a:t>26/06/2014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EFDF-0AE5-48E4-A8D3-6849F7FEC1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08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1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88640"/>
            <a:ext cx="9144001" cy="235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57001" y="3429000"/>
            <a:ext cx="53980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  <a:latin typeface="Foobar Pro" pitchFamily="34" charset="0"/>
              </a:rPr>
              <a:t>PRESENTATION PARTAGE</a:t>
            </a:r>
          </a:p>
          <a:p>
            <a:pPr algn="ctr"/>
            <a:endParaRPr lang="fr-FR" sz="2400" dirty="0">
              <a:solidFill>
                <a:schemeClr val="tx2"/>
              </a:solidFill>
              <a:latin typeface="Foobar Pro" pitchFamily="34" charset="0"/>
            </a:endParaRPr>
          </a:p>
          <a:p>
            <a:pPr algn="ctr"/>
            <a:r>
              <a:rPr lang="fr-FR" sz="2400" dirty="0" smtClean="0">
                <a:solidFill>
                  <a:schemeClr val="tx2"/>
                </a:solidFill>
                <a:latin typeface="Foobar Pro" pitchFamily="34" charset="0"/>
              </a:rPr>
              <a:t>26 JUIN 2014</a:t>
            </a:r>
            <a:endParaRPr lang="fr-FR" sz="2400" dirty="0">
              <a:solidFill>
                <a:schemeClr val="tx2"/>
              </a:solidFill>
              <a:latin typeface="Foobar Pro" pitchFamily="34" charset="0"/>
            </a:endParaRPr>
          </a:p>
        </p:txBody>
      </p:sp>
      <p:pic>
        <p:nvPicPr>
          <p:cNvPr id="1027" name="Picture 3" descr="C:\Users\Cholet\Desktop\W\PARTAGE\COM\dossier PARTAGE\pied de p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07790"/>
            <a:ext cx="8739335" cy="8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50137" y="5445224"/>
            <a:ext cx="6480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Environnement d’outils collaboratifs dédié à l’enseignement et la Recherche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94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68571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10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1907704" y="1628800"/>
            <a:ext cx="6696744" cy="44644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Espace réservé du contenu 5" descr="picto 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3398" r="-315889" b="-110159"/>
          <a:stretch/>
        </p:blipFill>
        <p:spPr>
          <a:xfrm>
            <a:off x="6418270" y="3236025"/>
            <a:ext cx="6296084" cy="3462604"/>
          </a:xfrm>
          <a:prstGeom prst="rect">
            <a:avLst/>
          </a:prstGeom>
        </p:spPr>
      </p:pic>
      <p:pic>
        <p:nvPicPr>
          <p:cNvPr id="7" name="Image 6" descr="picto 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30" y="1602300"/>
            <a:ext cx="1599111" cy="1633725"/>
          </a:xfrm>
          <a:prstGeom prst="rect">
            <a:avLst/>
          </a:prstGeom>
        </p:spPr>
      </p:pic>
      <p:pic>
        <p:nvPicPr>
          <p:cNvPr id="8" name="Image 7" descr="picto 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22" y="1913505"/>
            <a:ext cx="1484636" cy="1516772"/>
          </a:xfrm>
          <a:prstGeom prst="rect">
            <a:avLst/>
          </a:prstGeom>
        </p:spPr>
      </p:pic>
      <p:pic>
        <p:nvPicPr>
          <p:cNvPr id="9" name="Image 8" descr="picto 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88" y="4293096"/>
            <a:ext cx="1545403" cy="1578854"/>
          </a:xfrm>
          <a:prstGeom prst="rect">
            <a:avLst/>
          </a:prstGeom>
        </p:spPr>
      </p:pic>
      <p:pic>
        <p:nvPicPr>
          <p:cNvPr id="10" name="Image 9" descr="picto 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21" y="2765957"/>
            <a:ext cx="2090091" cy="1494731"/>
          </a:xfrm>
          <a:prstGeom prst="rect">
            <a:avLst/>
          </a:prstGeom>
        </p:spPr>
      </p:pic>
      <p:pic>
        <p:nvPicPr>
          <p:cNvPr id="11" name="Image 10" descr="visioconf_picto_slid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2" y="692696"/>
            <a:ext cx="1944216" cy="1979195"/>
          </a:xfrm>
          <a:prstGeom prst="rect">
            <a:avLst/>
          </a:prstGeom>
        </p:spPr>
      </p:pic>
      <p:pic>
        <p:nvPicPr>
          <p:cNvPr id="12" name="Image 11" descr="gestion_de_tach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4394071"/>
            <a:ext cx="1556179" cy="1584176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4499992" y="3284984"/>
            <a:ext cx="11521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67" y="3569312"/>
            <a:ext cx="521422" cy="65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716016" y="3284984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Foobar Pro" pitchFamily="34" charset="0"/>
              </a:rPr>
              <a:t>Sécurité</a:t>
            </a:r>
            <a:endParaRPr lang="fr-FR" sz="1400" dirty="0">
              <a:solidFill>
                <a:schemeClr val="tx2"/>
              </a:solidFill>
              <a:latin typeface="Foobar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0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68571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74177" y="1464897"/>
            <a:ext cx="7596336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chemeClr val="accent1"/>
                </a:solidFill>
                <a:latin typeface="Foobar Pro" pitchFamily="34" charset="0"/>
              </a:rPr>
              <a:t>Gouvernance optimisée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solidFill>
                <a:schemeClr val="accent1"/>
              </a:solidFill>
              <a:latin typeface="Foobar Pro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Une gouvernance « optimisée » où l’ensemble des organismes utilisateurs  prennent les décisions stratégiques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Gouvernance animée par AMUE&amp;RENATER avec le(s) Etablissement(s) ou organisme(s)</a:t>
            </a:r>
          </a:p>
          <a:p>
            <a:pPr lvl="1"/>
            <a:endParaRPr lang="fr-FR" dirty="0" smtClean="0"/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Comité stratégique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Comités de suivi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Cellule de crise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fr-FR" altLang="fr-FR" sz="28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Foobar Pro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78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68571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74177" y="2865279"/>
            <a:ext cx="759633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Les différentes composantes du SI</a:t>
            </a:r>
          </a:p>
          <a:p>
            <a:pPr algn="ctr"/>
            <a:r>
              <a:rPr lang="fr-FR" dirty="0" smtClean="0">
                <a:solidFill>
                  <a:schemeClr val="accent1"/>
                </a:solidFill>
              </a:rPr>
              <a:t>Laurent AUBLET-CUVELLIER – </a:t>
            </a:r>
            <a:r>
              <a:rPr lang="fr-FR" dirty="0" smtClean="0"/>
              <a:t>Expert Technique PARTAGE RENATER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oobar Pro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62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80540" y="2544026"/>
            <a:ext cx="6858003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697216" y="5464142"/>
            <a:ext cx="2133600" cy="365125"/>
          </a:xfrm>
        </p:spPr>
        <p:txBody>
          <a:bodyPr/>
          <a:lstStyle/>
          <a:p>
            <a:fld id="{3C5DEFDF-0AE5-48E4-A8D3-6849F7FEC111}" type="slidenum">
              <a:rPr lang="fr-FR" smtClean="0"/>
              <a:t>13</a:t>
            </a:fld>
            <a:endParaRPr lang="fr-FR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1943708" y="44624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1"/>
                </a:solidFill>
                <a:latin typeface="Foobar Pro" pitchFamily="34" charset="0"/>
              </a:rPr>
              <a:t>L’apport de RENATER dans l’environnement numérique E/R</a:t>
            </a:r>
            <a:endParaRPr lang="fr-FR" sz="3200" dirty="0">
              <a:solidFill>
                <a:schemeClr val="accent1"/>
              </a:solidFill>
              <a:latin typeface="Foobar Pro" pitchFamily="34" charset="0"/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1835696" y="2420360"/>
            <a:ext cx="7344816" cy="1961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Une infrastructure dédiée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Une sécurité adaptée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Des services pour la collaboration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Des interfaces avec l’environnement de l’établissement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3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80540" y="2544026"/>
            <a:ext cx="6858003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697216" y="5464142"/>
            <a:ext cx="2133600" cy="365125"/>
          </a:xfrm>
        </p:spPr>
        <p:txBody>
          <a:bodyPr/>
          <a:lstStyle/>
          <a:p>
            <a:fld id="{3C5DEFDF-0AE5-48E4-A8D3-6849F7FEC111}" type="slidenum">
              <a:rPr lang="fr-FR" smtClean="0"/>
              <a:t>14</a:t>
            </a:fld>
            <a:endParaRPr lang="fr-FR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1943708" y="44624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1"/>
                </a:solidFill>
                <a:latin typeface="Foobar Pro" pitchFamily="34" charset="0"/>
              </a:rPr>
              <a:t>L’apport de RENATER dans l’environnement numérique E/R</a:t>
            </a:r>
            <a:endParaRPr lang="fr-FR" sz="3200" dirty="0">
              <a:solidFill>
                <a:schemeClr val="accent1"/>
              </a:solidFill>
              <a:latin typeface="Foobar Pro" pitchFamily="34" charset="0"/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1835696" y="2420360"/>
            <a:ext cx="7344816" cy="1961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Une infrastructure dédiée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Une sécurité adaptée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Des services pour la collaboration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Des interfaces avec l’environnement de l’établissement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9692" y="2996953"/>
            <a:ext cx="7236804" cy="369641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31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259632" y="-243408"/>
            <a:ext cx="7594746" cy="7070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58" y="-105466"/>
            <a:ext cx="6541134" cy="694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93" y="1324825"/>
            <a:ext cx="1546970" cy="118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475656" y="-531440"/>
            <a:ext cx="7566842" cy="764436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Double flèche horizontale 25"/>
          <p:cNvSpPr/>
          <p:nvPr/>
        </p:nvSpPr>
        <p:spPr>
          <a:xfrm rot="19449994">
            <a:off x="1810799" y="2576539"/>
            <a:ext cx="7176058" cy="2004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Diamètre = 10 ms</a:t>
            </a:r>
            <a:endParaRPr lang="fr-FR" dirty="0"/>
          </a:p>
        </p:txBody>
      </p:sp>
      <p:sp>
        <p:nvSpPr>
          <p:cNvPr id="27" name="Ellipse 26"/>
          <p:cNvSpPr/>
          <p:nvPr/>
        </p:nvSpPr>
        <p:spPr>
          <a:xfrm>
            <a:off x="1744456" y="67717"/>
            <a:ext cx="7340590" cy="70241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https://wiki-intranet.renater.fr/_media/dt/isr/infra_metropole.png"/>
          <p:cNvSpPr>
            <a:spLocks noChangeAspect="1" noChangeArrowheads="1"/>
          </p:cNvSpPr>
          <p:nvPr/>
        </p:nvSpPr>
        <p:spPr bwMode="auto">
          <a:xfrm>
            <a:off x="155575" y="-3032125"/>
            <a:ext cx="608647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https://wiki-intranet.renater.fr/_media/dt/isr/infra_metropole.png"/>
          <p:cNvSpPr>
            <a:spLocks noChangeAspect="1" noChangeArrowheads="1"/>
          </p:cNvSpPr>
          <p:nvPr/>
        </p:nvSpPr>
        <p:spPr bwMode="auto">
          <a:xfrm>
            <a:off x="307981" y="-2879725"/>
            <a:ext cx="608647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80540" y="2544026"/>
            <a:ext cx="6858003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2" descr="https://wiki-intranet.renater.fr/_media/dt/isr/infra_metropole.png"/>
          <p:cNvSpPr>
            <a:spLocks noChangeAspect="1" noChangeArrowheads="1"/>
          </p:cNvSpPr>
          <p:nvPr/>
        </p:nvSpPr>
        <p:spPr bwMode="auto">
          <a:xfrm>
            <a:off x="1811760" y="-4789989"/>
            <a:ext cx="4706164" cy="652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AutoShape 2" descr="https://wiki-intranet.renater.fr/_media/dt/isr/infra_metropole.png"/>
          <p:cNvSpPr>
            <a:spLocks noChangeAspect="1" noChangeArrowheads="1"/>
          </p:cNvSpPr>
          <p:nvPr/>
        </p:nvSpPr>
        <p:spPr bwMode="auto">
          <a:xfrm>
            <a:off x="1964164" y="-4586789"/>
            <a:ext cx="4706164" cy="652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3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80540" y="2544026"/>
            <a:ext cx="6858003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86" y="980732"/>
            <a:ext cx="6979802" cy="446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131846" y="-27384"/>
            <a:ext cx="5988879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La garantie de stabilité !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793570" y="6104910"/>
            <a:ext cx="6242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Cf. http://pasillo.renater.fr/metrologie/IPv4.html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819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80540" y="2544026"/>
            <a:ext cx="6858003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86" y="980732"/>
            <a:ext cx="6979802" cy="446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131846" y="-27384"/>
            <a:ext cx="5988879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La garantie de stabilité !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793570" y="6104910"/>
            <a:ext cx="6242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Cf. http://pasillo.renater.fr/metrologie/IPv4.html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1"/>
          <a:stretch/>
        </p:blipFill>
        <p:spPr bwMode="auto">
          <a:xfrm>
            <a:off x="3546750" y="855166"/>
            <a:ext cx="4121594" cy="53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1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80540" y="2544026"/>
            <a:ext cx="6858003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30888" y="6356351"/>
            <a:ext cx="2133600" cy="365125"/>
          </a:xfrm>
        </p:spPr>
        <p:txBody>
          <a:bodyPr/>
          <a:lstStyle/>
          <a:p>
            <a:fld id="{3C5DEFDF-0AE5-48E4-A8D3-6849F7FEC111}" type="slidenum">
              <a:rPr lang="fr-FR" smtClean="0"/>
              <a:t>18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041376" y="44624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1"/>
                </a:solidFill>
                <a:latin typeface="Foobar Pro" pitchFamily="34" charset="0"/>
              </a:rPr>
              <a:t>Apports d’un réseau national pour l’accès aux services hébergés</a:t>
            </a:r>
            <a:endParaRPr lang="fr-FR" sz="3200" dirty="0">
              <a:solidFill>
                <a:schemeClr val="accent1"/>
              </a:solidFill>
              <a:latin typeface="Foobar Pro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897360" y="1862221"/>
            <a:ext cx="7211144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Connectivité de tous les utilisateurs</a:t>
            </a:r>
          </a:p>
          <a:p>
            <a:pPr marL="742950" lvl="1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à haut débit</a:t>
            </a:r>
          </a:p>
          <a:p>
            <a:pPr marL="742950" lvl="1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de bout en bout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Communauté fermée d’utilisateurs</a:t>
            </a:r>
          </a:p>
          <a:p>
            <a:pPr marL="742950" lvl="1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confiance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Capacité de raccorder des DC hors communauté</a:t>
            </a:r>
          </a:p>
          <a:p>
            <a:pPr lvl="1" algn="l"/>
            <a:r>
              <a:rPr lang="fr-FR" sz="2400" dirty="0" smtClean="0">
                <a:solidFill>
                  <a:schemeClr val="tx1"/>
                </a:solidFill>
              </a:rPr>
              <a:t>Suppression des aléas et des coûts de passage par Internet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80540" y="2544026"/>
            <a:ext cx="6858003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697216" y="5464142"/>
            <a:ext cx="2133600" cy="365125"/>
          </a:xfrm>
        </p:spPr>
        <p:txBody>
          <a:bodyPr/>
          <a:lstStyle/>
          <a:p>
            <a:fld id="{3C5DEFDF-0AE5-48E4-A8D3-6849F7FEC111}" type="slidenum">
              <a:rPr lang="fr-FR" smtClean="0"/>
              <a:t>19</a:t>
            </a:fld>
            <a:endParaRPr lang="fr-FR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1943708" y="44624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1"/>
                </a:solidFill>
                <a:latin typeface="Foobar Pro" pitchFamily="34" charset="0"/>
              </a:rPr>
              <a:t>L’apport de RENATER dans l’environnement numérique E/R</a:t>
            </a:r>
            <a:endParaRPr lang="fr-FR" sz="3200" dirty="0">
              <a:solidFill>
                <a:schemeClr val="accent1"/>
              </a:solidFill>
              <a:latin typeface="Foobar Pro" pitchFamily="34" charset="0"/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1835696" y="2420360"/>
            <a:ext cx="7344816" cy="1961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Une infrastructure dédiée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Une sécurité adaptée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Des services pour la collaboration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Des interfaces avec l’environnement de l’établissement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9692" y="3429000"/>
            <a:ext cx="7236804" cy="32643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952092" y="2180862"/>
            <a:ext cx="7236804" cy="74408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02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68571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74177" y="1911170"/>
            <a:ext cx="7596336" cy="270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Foobar Pro" pitchFamily="34" charset="0"/>
                <a:ea typeface="Times New Roman" pitchFamily="18" charset="0"/>
                <a:cs typeface="Arial" pitchFamily="34" charset="0"/>
              </a:rPr>
              <a:t>SOMMAIRE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oobar Pro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oobar Pro" pitchFamily="34" charset="0"/>
                <a:ea typeface="Times New Roman" pitchFamily="18" charset="0"/>
                <a:cs typeface="Arial" pitchFamily="34" charset="0"/>
              </a:rPr>
              <a:t>Introduction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oobar Pro" pitchFamily="34" charset="0"/>
                <a:ea typeface="Times New Roman" pitchFamily="18" charset="0"/>
                <a:cs typeface="Arial" pitchFamily="34" charset="0"/>
              </a:rPr>
              <a:t>Roland CHOLET – Responsable Relation Partenaires – RENATER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oobar Pro" pitchFamily="34" charset="0"/>
                <a:ea typeface="Times New Roman" pitchFamily="18" charset="0"/>
                <a:cs typeface="Arial" pitchFamily="34" charset="0"/>
              </a:rPr>
              <a:t>Transformation de l‘Université : les apports du numérique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oobar Pro" pitchFamily="34" charset="0"/>
                <a:ea typeface="Times New Roman" pitchFamily="18" charset="0"/>
                <a:cs typeface="Arial" pitchFamily="34" charset="0"/>
              </a:rPr>
              <a:t>Présentation fonctionnelle de PARTAGE et critères de choix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oobar Pro" pitchFamily="34" charset="0"/>
                <a:ea typeface="Times New Roman" pitchFamily="18" charset="0"/>
                <a:cs typeface="Arial" pitchFamily="34" charset="0"/>
              </a:rPr>
              <a:t>Laurent</a:t>
            </a:r>
            <a:r>
              <a:rPr kumimoji="0" lang="fr-FR" altLang="fr-FR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oobar Pro" pitchFamily="34" charset="0"/>
                <a:ea typeface="Times New Roman" pitchFamily="18" charset="0"/>
                <a:cs typeface="Arial" pitchFamily="34" charset="0"/>
              </a:rPr>
              <a:t> AUBLET-CUVELIER</a:t>
            </a: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oobar Pro" pitchFamily="34" charset="0"/>
                <a:ea typeface="Times New Roman" pitchFamily="18" charset="0"/>
                <a:cs typeface="Arial" pitchFamily="34" charset="0"/>
              </a:rPr>
              <a:t>– expert PARTAGE – RENATER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oobar Pro" pitchFamily="34" charset="0"/>
                <a:ea typeface="Times New Roman" pitchFamily="18" charset="0"/>
                <a:cs typeface="Arial" pitchFamily="34" charset="0"/>
              </a:rPr>
              <a:t>Présentation de l'Offre PARTAGE et  gouvernance participative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oobar Pro" pitchFamily="34" charset="0"/>
                <a:ea typeface="Times New Roman" pitchFamily="18" charset="0"/>
                <a:cs typeface="Arial" pitchFamily="34" charset="0"/>
              </a:rPr>
              <a:t>Roland</a:t>
            </a:r>
            <a:r>
              <a:rPr kumimoji="0" lang="en-US" altLang="fr-FR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oobar Pro" pitchFamily="34" charset="0"/>
                <a:ea typeface="Times New Roman" pitchFamily="18" charset="0"/>
                <a:cs typeface="Arial" pitchFamily="34" charset="0"/>
              </a:rPr>
              <a:t> CHOLET - </a:t>
            </a:r>
            <a:r>
              <a:rPr lang="fr-FR" altLang="fr-FR" sz="1000" dirty="0">
                <a:latin typeface="Foobar Pro" pitchFamily="34" charset="0"/>
                <a:ea typeface="Times New Roman" pitchFamily="18" charset="0"/>
                <a:cs typeface="Arial" pitchFamily="34" charset="0"/>
              </a:rPr>
              <a:t>Responsable Relation Partenaires – RENATER</a:t>
            </a:r>
            <a:endParaRPr lang="fr-FR" altLang="fr-FR" sz="10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b="1" dirty="0" smtClean="0">
              <a:latin typeface="Foobar Pro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b="1" dirty="0" smtClean="0">
                <a:latin typeface="Foobar Pro" pitchFamily="34" charset="0"/>
                <a:cs typeface="Arial" pitchFamily="34" charset="0"/>
              </a:rPr>
              <a:t>Discussion</a:t>
            </a:r>
            <a:endParaRPr lang="fr-FR" altLang="fr-FR" sz="1000" b="1" dirty="0">
              <a:latin typeface="Foobar Pro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oobar Pro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05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80540" y="2544026"/>
            <a:ext cx="6858003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20</a:t>
            </a:fld>
            <a:endParaRPr lang="fr-FR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2771800" y="53752"/>
            <a:ext cx="59150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1"/>
                </a:solidFill>
                <a:latin typeface="Foobar Pro" pitchFamily="34" charset="0"/>
              </a:rPr>
              <a:t>La sécurité</a:t>
            </a:r>
            <a:endParaRPr lang="fr-FR" sz="3200" dirty="0">
              <a:solidFill>
                <a:schemeClr val="accent1"/>
              </a:solidFill>
              <a:latin typeface="Foobar Pro" pitchFamily="34" charset="0"/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1907704" y="1135285"/>
            <a:ext cx="723629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Authentification</a:t>
            </a:r>
          </a:p>
          <a:p>
            <a:pPr marL="914400" lvl="1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Fédération d’identité Education/Recherche</a:t>
            </a:r>
          </a:p>
          <a:p>
            <a:pPr marL="914400" lvl="1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400" dirty="0" err="1" smtClean="0">
                <a:solidFill>
                  <a:schemeClr val="tx1"/>
                </a:solidFill>
              </a:rPr>
              <a:t>eduGAIN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Certificats</a:t>
            </a:r>
          </a:p>
          <a:p>
            <a:pPr marL="914400" lvl="1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Pour les services</a:t>
            </a:r>
          </a:p>
          <a:p>
            <a:pPr marL="914400" lvl="1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Pour les personnes</a:t>
            </a:r>
          </a:p>
          <a:p>
            <a:pPr marL="1257300" lvl="2" indent="-342900" algn="l">
              <a:buClr>
                <a:srgbClr val="00B050"/>
              </a:buClr>
              <a:buFont typeface="Calibri" panose="020F0502020204030204" pitchFamily="34" charset="0"/>
              <a:buChar char="‐"/>
            </a:pPr>
            <a:r>
              <a:rPr lang="fr-FR" sz="1800" dirty="0" smtClean="0">
                <a:solidFill>
                  <a:schemeClr val="tx1"/>
                </a:solidFill>
              </a:rPr>
              <a:t>Signature et chiffrement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Protection du patrimoine scientifique et technique</a:t>
            </a:r>
          </a:p>
          <a:p>
            <a:pPr marL="914400" lvl="1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Observation permanente, détection des incidents (CERT)</a:t>
            </a:r>
          </a:p>
          <a:p>
            <a:pPr marL="914400" lvl="1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Veille sécurité sur le réseau et les services</a:t>
            </a:r>
          </a:p>
          <a:p>
            <a:pPr marL="914400" lvl="1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Sécurisation des échanges</a:t>
            </a:r>
          </a:p>
          <a:p>
            <a:pPr marL="1257300" lvl="2" indent="-342900" algn="l">
              <a:buClr>
                <a:srgbClr val="00B050"/>
              </a:buClr>
              <a:buFont typeface="Calibri" panose="020F0502020204030204" pitchFamily="34" charset="0"/>
              <a:buChar char="‐"/>
            </a:pPr>
            <a:r>
              <a:rPr lang="fr-FR" sz="1800" dirty="0" smtClean="0">
                <a:solidFill>
                  <a:schemeClr val="tx1"/>
                </a:solidFill>
              </a:rPr>
              <a:t>Anti hameçonnage</a:t>
            </a:r>
          </a:p>
          <a:p>
            <a:pPr marL="1257300" lvl="2" indent="-342900" algn="l">
              <a:buClr>
                <a:srgbClr val="00B050"/>
              </a:buClr>
              <a:buFont typeface="Calibri" panose="020F0502020204030204" pitchFamily="34" charset="0"/>
              <a:buChar char="‐"/>
            </a:pPr>
            <a:r>
              <a:rPr lang="fr-FR" sz="1800" dirty="0" smtClean="0">
                <a:solidFill>
                  <a:schemeClr val="tx1"/>
                </a:solidFill>
              </a:rPr>
              <a:t>Chiffrement des communications</a:t>
            </a:r>
          </a:p>
          <a:p>
            <a:pPr lvl="1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0278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80540" y="2544026"/>
            <a:ext cx="6858003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697216" y="5464142"/>
            <a:ext cx="2133600" cy="365125"/>
          </a:xfrm>
        </p:spPr>
        <p:txBody>
          <a:bodyPr/>
          <a:lstStyle/>
          <a:p>
            <a:fld id="{3C5DEFDF-0AE5-48E4-A8D3-6849F7FEC111}" type="slidenum">
              <a:rPr lang="fr-FR" smtClean="0"/>
              <a:t>21</a:t>
            </a:fld>
            <a:endParaRPr lang="fr-FR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1943708" y="44624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1"/>
                </a:solidFill>
                <a:latin typeface="Foobar Pro" pitchFamily="34" charset="0"/>
              </a:rPr>
              <a:t>L’apport de RENATER dans l’environnement numérique E/R</a:t>
            </a:r>
            <a:endParaRPr lang="fr-FR" sz="3200" dirty="0">
              <a:solidFill>
                <a:schemeClr val="accent1"/>
              </a:solidFill>
              <a:latin typeface="Foobar Pro" pitchFamily="34" charset="0"/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1835696" y="2420360"/>
            <a:ext cx="7344816" cy="1961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Une infrastructure dédiée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Une sécurité adaptée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Des services pour la collaboration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Des interfaces avec l’environnement de l’établissement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9692" y="4005064"/>
            <a:ext cx="7236804" cy="26882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952092" y="2180862"/>
            <a:ext cx="7236804" cy="12481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95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80540" y="2544026"/>
            <a:ext cx="6858003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22</a:t>
            </a:fld>
            <a:endParaRPr lang="fr-FR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2771800" y="44624"/>
            <a:ext cx="59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1"/>
                </a:solidFill>
                <a:latin typeface="Foobar Pro" pitchFamily="34" charset="0"/>
              </a:rPr>
              <a:t>Collaboration au sein de la communauté E/R</a:t>
            </a:r>
            <a:endParaRPr lang="fr-FR" sz="3200" dirty="0">
              <a:solidFill>
                <a:schemeClr val="accent1"/>
              </a:solidFill>
              <a:latin typeface="Foobar Pro" pitchFamily="34" charset="0"/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1907704" y="1892829"/>
            <a:ext cx="695343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Coordination</a:t>
            </a:r>
          </a:p>
          <a:p>
            <a:pPr marL="742950" lvl="1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 err="1" smtClean="0">
                <a:solidFill>
                  <a:schemeClr val="tx1"/>
                </a:solidFill>
              </a:rPr>
              <a:t>Foodle</a:t>
            </a:r>
            <a:r>
              <a:rPr lang="fr-FR" sz="2000" dirty="0" smtClean="0">
                <a:solidFill>
                  <a:schemeClr val="tx1"/>
                </a:solidFill>
              </a:rPr>
              <a:t> (planification collaborative)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Travail de groupe</a:t>
            </a:r>
          </a:p>
          <a:p>
            <a:pPr marL="742950" lvl="1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/>
                </a:solidFill>
              </a:rPr>
              <a:t>Universalistes (listes de diffusion hébergées)</a:t>
            </a:r>
          </a:p>
          <a:p>
            <a:pPr marL="742950" lvl="1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 err="1" smtClean="0">
                <a:solidFill>
                  <a:schemeClr val="tx1"/>
                </a:solidFill>
              </a:rPr>
              <a:t>Filesender</a:t>
            </a:r>
            <a:r>
              <a:rPr lang="fr-FR" sz="2000" dirty="0" smtClean="0">
                <a:solidFill>
                  <a:schemeClr val="tx1"/>
                </a:solidFill>
              </a:rPr>
              <a:t> (envoi de très gros fichiers)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Messagerie</a:t>
            </a:r>
          </a:p>
          <a:p>
            <a:pPr marL="742950" lvl="1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 err="1" smtClean="0">
                <a:solidFill>
                  <a:schemeClr val="tx1"/>
                </a:solidFill>
              </a:rPr>
              <a:t>Antispam</a:t>
            </a:r>
            <a:r>
              <a:rPr lang="fr-FR" sz="2000" dirty="0" smtClean="0">
                <a:solidFill>
                  <a:schemeClr val="tx1"/>
                </a:solidFill>
              </a:rPr>
              <a:t> RENATER (mutualisé sur plus d’1M de BAL</a:t>
            </a:r>
            <a:r>
              <a:rPr lang="fr-FR" sz="24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Communication intégrée voix et image</a:t>
            </a:r>
          </a:p>
          <a:p>
            <a:pPr marL="742950" lvl="1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/>
                </a:solidFill>
              </a:rPr>
              <a:t>Visioconférence : </a:t>
            </a:r>
            <a:r>
              <a:rPr lang="fr-FR" sz="2000" dirty="0" err="1" smtClean="0">
                <a:solidFill>
                  <a:schemeClr val="tx1"/>
                </a:solidFill>
              </a:rPr>
              <a:t>RENAvisio</a:t>
            </a:r>
            <a:r>
              <a:rPr lang="fr-FR" sz="2000" dirty="0" smtClean="0">
                <a:solidFill>
                  <a:schemeClr val="tx1"/>
                </a:solidFill>
              </a:rPr>
              <a:t>, EVO (plus de 60000 visioconférences par an)</a:t>
            </a:r>
          </a:p>
          <a:p>
            <a:pPr marL="742950" lvl="1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/>
                </a:solidFill>
              </a:rPr>
              <a:t>Services à valeur ajoutée de téléphonie : passerelles vers la </a:t>
            </a:r>
            <a:r>
              <a:rPr lang="fr-FR" sz="2000" dirty="0" err="1" smtClean="0">
                <a:solidFill>
                  <a:schemeClr val="tx1"/>
                </a:solidFill>
              </a:rPr>
              <a:t>visio</a:t>
            </a:r>
            <a:r>
              <a:rPr lang="fr-FR" sz="2000" dirty="0" smtClean="0">
                <a:solidFill>
                  <a:schemeClr val="tx1"/>
                </a:solidFill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</a:rPr>
              <a:t>interco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ToIP</a:t>
            </a:r>
            <a:endParaRPr lang="fr-FR" sz="2000" dirty="0" smtClean="0">
              <a:solidFill>
                <a:schemeClr val="tx1"/>
              </a:solidFill>
            </a:endParaRPr>
          </a:p>
          <a:p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79437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80540" y="2544026"/>
            <a:ext cx="6858003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3329193" y="2272769"/>
            <a:ext cx="4405196" cy="415105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978601" y="5427933"/>
            <a:ext cx="144016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ToIP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891831" y="5427933"/>
            <a:ext cx="144016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EVO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764860" y="4090775"/>
            <a:ext cx="2088232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RENAvisio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339752" y="4090775"/>
            <a:ext cx="2088232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Universalistes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431891" y="2575984"/>
            <a:ext cx="180020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Foodle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915816" y="2420888"/>
            <a:ext cx="180020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Filesender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698681" y="1594235"/>
            <a:ext cx="180020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Antispam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1" name="Double flèche horizontale 40"/>
          <p:cNvSpPr/>
          <p:nvPr/>
        </p:nvSpPr>
        <p:spPr>
          <a:xfrm rot="18768123">
            <a:off x="3996944" y="3610373"/>
            <a:ext cx="2043403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Double flèche horizontale 41"/>
          <p:cNvSpPr/>
          <p:nvPr/>
        </p:nvSpPr>
        <p:spPr>
          <a:xfrm rot="15724198">
            <a:off x="7062672" y="3922436"/>
            <a:ext cx="786185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Double flèche horizontale 42"/>
          <p:cNvSpPr/>
          <p:nvPr/>
        </p:nvSpPr>
        <p:spPr>
          <a:xfrm rot="16658802">
            <a:off x="5928462" y="4517447"/>
            <a:ext cx="1560319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Double flèche horizontale 43"/>
          <p:cNvSpPr/>
          <p:nvPr/>
        </p:nvSpPr>
        <p:spPr>
          <a:xfrm rot="20398979">
            <a:off x="5094616" y="5266000"/>
            <a:ext cx="1866534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Double flèche horizontale 44"/>
          <p:cNvSpPr/>
          <p:nvPr/>
        </p:nvSpPr>
        <p:spPr>
          <a:xfrm rot="6358190">
            <a:off x="3869993" y="3841536"/>
            <a:ext cx="573468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Double flèche horizontale 45"/>
          <p:cNvSpPr/>
          <p:nvPr/>
        </p:nvSpPr>
        <p:spPr>
          <a:xfrm rot="1480569">
            <a:off x="4534774" y="3885827"/>
            <a:ext cx="2422911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Double flèche horizontale 46"/>
          <p:cNvSpPr/>
          <p:nvPr/>
        </p:nvSpPr>
        <p:spPr>
          <a:xfrm rot="20060909">
            <a:off x="4357991" y="4060499"/>
            <a:ext cx="2347609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ouble flèche horizontale 17"/>
          <p:cNvSpPr/>
          <p:nvPr/>
        </p:nvSpPr>
        <p:spPr>
          <a:xfrm rot="1836659">
            <a:off x="4231358" y="5329927"/>
            <a:ext cx="1866534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horizontale 18"/>
          <p:cNvSpPr/>
          <p:nvPr/>
        </p:nvSpPr>
        <p:spPr>
          <a:xfrm rot="174960">
            <a:off x="4485141" y="4802907"/>
            <a:ext cx="2411252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Double flèche horizontale 19"/>
          <p:cNvSpPr/>
          <p:nvPr/>
        </p:nvSpPr>
        <p:spPr>
          <a:xfrm rot="2936615">
            <a:off x="3952456" y="4538859"/>
            <a:ext cx="2692999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691680" y="1141776"/>
            <a:ext cx="2533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interactions entre les services de RENATER sont nombreuses …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691681" y="2360493"/>
            <a:ext cx="237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c’est heureux !</a:t>
            </a:r>
            <a:endParaRPr lang="fr-FR" dirty="0"/>
          </a:p>
        </p:txBody>
      </p:sp>
      <p:sp>
        <p:nvSpPr>
          <p:cNvPr id="25" name="Titre 3"/>
          <p:cNvSpPr txBox="1">
            <a:spLocks/>
          </p:cNvSpPr>
          <p:nvPr/>
        </p:nvSpPr>
        <p:spPr>
          <a:xfrm>
            <a:off x="1979712" y="-27384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chemeClr val="accent1"/>
                </a:solidFill>
                <a:latin typeface="Foobar Pro" pitchFamily="34" charset="0"/>
              </a:rPr>
              <a:t>Collaboration : </a:t>
            </a:r>
          </a:p>
          <a:p>
            <a:r>
              <a:rPr lang="fr-FR" sz="2800" dirty="0" smtClean="0">
                <a:solidFill>
                  <a:schemeClr val="accent1"/>
                </a:solidFill>
                <a:latin typeface="Foobar Pro" pitchFamily="34" charset="0"/>
              </a:rPr>
              <a:t>Interactions entre les services RENATER</a:t>
            </a:r>
            <a:endParaRPr lang="fr-FR" sz="2800" dirty="0">
              <a:solidFill>
                <a:schemeClr val="accent1"/>
              </a:solidFill>
              <a:latin typeface="Foobar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0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18" grpId="0" animBg="1"/>
      <p:bldP spid="19" grpId="0" animBg="1"/>
      <p:bldP spid="20" grpId="0" animBg="1"/>
      <p:bldP spid="2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80540" y="2544026"/>
            <a:ext cx="6858003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3329193" y="2272769"/>
            <a:ext cx="4405196" cy="415105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978601" y="5427933"/>
            <a:ext cx="144016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ToIP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891831" y="5427933"/>
            <a:ext cx="144016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EVO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764860" y="4090775"/>
            <a:ext cx="2088232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RENAvisio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339752" y="4090775"/>
            <a:ext cx="2088232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Universalistes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431891" y="2575984"/>
            <a:ext cx="180020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Foodle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915816" y="2420888"/>
            <a:ext cx="180020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Filesender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698681" y="1594235"/>
            <a:ext cx="180020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Antispam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763239" y="5468723"/>
            <a:ext cx="216024" cy="18145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5" name="ZoneTexte 4"/>
          <p:cNvSpPr txBox="1"/>
          <p:nvPr/>
        </p:nvSpPr>
        <p:spPr>
          <a:xfrm>
            <a:off x="2004923" y="5349214"/>
            <a:ext cx="1023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Messagerie</a:t>
            </a:r>
            <a:endParaRPr lang="fr-FR" sz="1400" dirty="0"/>
          </a:p>
        </p:txBody>
      </p:sp>
      <p:sp>
        <p:nvSpPr>
          <p:cNvPr id="14" name="Ellipse 13"/>
          <p:cNvSpPr/>
          <p:nvPr/>
        </p:nvSpPr>
        <p:spPr>
          <a:xfrm>
            <a:off x="1763239" y="5996293"/>
            <a:ext cx="216024" cy="1814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004923" y="5877273"/>
            <a:ext cx="808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Agendas</a:t>
            </a:r>
            <a:endParaRPr lang="fr-FR" sz="1400" dirty="0"/>
          </a:p>
        </p:txBody>
      </p:sp>
      <p:sp>
        <p:nvSpPr>
          <p:cNvPr id="16" name="Ellipse 15"/>
          <p:cNvSpPr/>
          <p:nvPr/>
        </p:nvSpPr>
        <p:spPr>
          <a:xfrm>
            <a:off x="1769501" y="6539551"/>
            <a:ext cx="216024" cy="1814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7" name="ZoneTexte 16"/>
          <p:cNvSpPr txBox="1"/>
          <p:nvPr/>
        </p:nvSpPr>
        <p:spPr>
          <a:xfrm>
            <a:off x="2004927" y="6420042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Gestion de Tâches</a:t>
            </a:r>
            <a:endParaRPr lang="fr-FR" sz="1400" dirty="0"/>
          </a:p>
        </p:txBody>
      </p:sp>
      <p:sp>
        <p:nvSpPr>
          <p:cNvPr id="18" name="Ellipse 17"/>
          <p:cNvSpPr/>
          <p:nvPr/>
        </p:nvSpPr>
        <p:spPr>
          <a:xfrm>
            <a:off x="1763239" y="6284325"/>
            <a:ext cx="216024" cy="18145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004923" y="6165305"/>
            <a:ext cx="1821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Partage de documents</a:t>
            </a:r>
            <a:endParaRPr lang="fr-FR" sz="1400" dirty="0"/>
          </a:p>
        </p:txBody>
      </p:sp>
      <p:sp>
        <p:nvSpPr>
          <p:cNvPr id="20" name="Ellipse 19"/>
          <p:cNvSpPr/>
          <p:nvPr/>
        </p:nvSpPr>
        <p:spPr>
          <a:xfrm>
            <a:off x="1763239" y="5732264"/>
            <a:ext cx="216024" cy="1814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998666" y="5613244"/>
            <a:ext cx="2429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Annuaires / Carnets d’adresses</a:t>
            </a:r>
            <a:endParaRPr lang="fr-FR" sz="1400" dirty="0"/>
          </a:p>
        </p:txBody>
      </p:sp>
      <p:sp>
        <p:nvSpPr>
          <p:cNvPr id="22" name="Ellipse 21"/>
          <p:cNvSpPr/>
          <p:nvPr/>
        </p:nvSpPr>
        <p:spPr>
          <a:xfrm>
            <a:off x="3221183" y="3345913"/>
            <a:ext cx="216024" cy="18145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3449908" y="3345913"/>
            <a:ext cx="216024" cy="18145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678633" y="3345913"/>
            <a:ext cx="216024" cy="1814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5202737" y="2588065"/>
            <a:ext cx="216024" cy="18145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7007955" y="3501009"/>
            <a:ext cx="216024" cy="18145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7223979" y="3499861"/>
            <a:ext cx="216024" cy="1814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7518365" y="5085185"/>
            <a:ext cx="216024" cy="18145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7734389" y="5085185"/>
            <a:ext cx="216024" cy="1814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7950413" y="5085185"/>
            <a:ext cx="216024" cy="1814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4319972" y="6333093"/>
            <a:ext cx="216024" cy="1814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6671062" y="6333093"/>
            <a:ext cx="216024" cy="1814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6442337" y="6333093"/>
            <a:ext cx="216024" cy="1814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6228184" y="6333093"/>
            <a:ext cx="216024" cy="18145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951820" y="4994456"/>
            <a:ext cx="216024" cy="18145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3167844" y="4994456"/>
            <a:ext cx="216024" cy="18145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383868" y="4994456"/>
            <a:ext cx="216024" cy="1814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5423779" y="2588065"/>
            <a:ext cx="216024" cy="1814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Titre 3"/>
          <p:cNvSpPr txBox="1">
            <a:spLocks/>
          </p:cNvSpPr>
          <p:nvPr/>
        </p:nvSpPr>
        <p:spPr>
          <a:xfrm>
            <a:off x="2051720" y="68627"/>
            <a:ext cx="6923112" cy="1527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chemeClr val="accent1"/>
                </a:solidFill>
                <a:latin typeface="Foobar Pro" pitchFamily="34" charset="0"/>
              </a:rPr>
              <a:t>Collaboration : </a:t>
            </a:r>
          </a:p>
          <a:p>
            <a:r>
              <a:rPr lang="fr-FR" sz="2800" dirty="0" smtClean="0">
                <a:solidFill>
                  <a:schemeClr val="accent1"/>
                </a:solidFill>
                <a:latin typeface="Foobar Pro" pitchFamily="34" charset="0"/>
              </a:rPr>
              <a:t>Interactions des services RENATER</a:t>
            </a:r>
          </a:p>
          <a:p>
            <a:r>
              <a:rPr lang="fr-FR" sz="2800" dirty="0" smtClean="0">
                <a:solidFill>
                  <a:schemeClr val="accent1"/>
                </a:solidFill>
                <a:latin typeface="Foobar Pro" pitchFamily="34" charset="0"/>
              </a:rPr>
              <a:t>avec ceux des établissements</a:t>
            </a:r>
            <a:endParaRPr lang="fr-FR" sz="2800" dirty="0">
              <a:solidFill>
                <a:schemeClr val="accent1"/>
              </a:solidFill>
              <a:latin typeface="Foobar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Ellipse 70"/>
          <p:cNvSpPr/>
          <p:nvPr/>
        </p:nvSpPr>
        <p:spPr>
          <a:xfrm>
            <a:off x="1763239" y="5468723"/>
            <a:ext cx="216024" cy="18145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72" name="ZoneTexte 71"/>
          <p:cNvSpPr txBox="1"/>
          <p:nvPr/>
        </p:nvSpPr>
        <p:spPr>
          <a:xfrm>
            <a:off x="2004923" y="5349214"/>
            <a:ext cx="1023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Messagerie</a:t>
            </a:r>
            <a:endParaRPr lang="fr-FR" sz="1400" dirty="0"/>
          </a:p>
        </p:txBody>
      </p:sp>
      <p:sp>
        <p:nvSpPr>
          <p:cNvPr id="73" name="Ellipse 72"/>
          <p:cNvSpPr/>
          <p:nvPr/>
        </p:nvSpPr>
        <p:spPr>
          <a:xfrm>
            <a:off x="1763239" y="5996293"/>
            <a:ext cx="216024" cy="1814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2004923" y="5877273"/>
            <a:ext cx="808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Agendas</a:t>
            </a:r>
            <a:endParaRPr lang="fr-FR" sz="1400" dirty="0"/>
          </a:p>
        </p:txBody>
      </p:sp>
      <p:sp>
        <p:nvSpPr>
          <p:cNvPr id="75" name="Ellipse 74"/>
          <p:cNvSpPr/>
          <p:nvPr/>
        </p:nvSpPr>
        <p:spPr>
          <a:xfrm>
            <a:off x="1769501" y="6539551"/>
            <a:ext cx="216024" cy="1814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76" name="ZoneTexte 75"/>
          <p:cNvSpPr txBox="1"/>
          <p:nvPr/>
        </p:nvSpPr>
        <p:spPr>
          <a:xfrm>
            <a:off x="2004927" y="6420042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Gestion de Tâches</a:t>
            </a:r>
            <a:endParaRPr lang="fr-FR" sz="1400" dirty="0"/>
          </a:p>
        </p:txBody>
      </p:sp>
      <p:sp>
        <p:nvSpPr>
          <p:cNvPr id="77" name="Ellipse 76"/>
          <p:cNvSpPr/>
          <p:nvPr/>
        </p:nvSpPr>
        <p:spPr>
          <a:xfrm>
            <a:off x="1763239" y="6284325"/>
            <a:ext cx="216024" cy="18145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2004923" y="6165305"/>
            <a:ext cx="1821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Partage de documents</a:t>
            </a:r>
            <a:endParaRPr lang="fr-FR" sz="1400" dirty="0"/>
          </a:p>
        </p:txBody>
      </p:sp>
      <p:sp>
        <p:nvSpPr>
          <p:cNvPr id="79" name="Ellipse 78"/>
          <p:cNvSpPr/>
          <p:nvPr/>
        </p:nvSpPr>
        <p:spPr>
          <a:xfrm>
            <a:off x="1763239" y="5732264"/>
            <a:ext cx="216024" cy="1814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1998666" y="5613244"/>
            <a:ext cx="2429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Annuaires / Carnets d’adresses</a:t>
            </a:r>
            <a:endParaRPr lang="fr-FR" sz="1400" dirty="0"/>
          </a:p>
        </p:txBody>
      </p:sp>
      <p:pic>
        <p:nvPicPr>
          <p:cNvPr id="70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80540" y="2544026"/>
            <a:ext cx="6858003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3329193" y="2272769"/>
            <a:ext cx="4405196" cy="415105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978601" y="5427933"/>
            <a:ext cx="144016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ToIP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891831" y="5427933"/>
            <a:ext cx="144016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EVO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764860" y="4090775"/>
            <a:ext cx="2088232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RENAvisio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339752" y="4090775"/>
            <a:ext cx="2088232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Universalistes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431891" y="2575984"/>
            <a:ext cx="180020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Foodle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915816" y="2420888"/>
            <a:ext cx="180020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Filesender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698681" y="1594235"/>
            <a:ext cx="180020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Antispam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3221183" y="3345913"/>
            <a:ext cx="216024" cy="18145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3449908" y="3345913"/>
            <a:ext cx="216024" cy="18145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678633" y="3345913"/>
            <a:ext cx="216024" cy="1814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5202737" y="2588065"/>
            <a:ext cx="216024" cy="18145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7007955" y="3501009"/>
            <a:ext cx="216024" cy="18145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7223979" y="3499861"/>
            <a:ext cx="216024" cy="1814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7518365" y="5085185"/>
            <a:ext cx="216024" cy="18145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7734389" y="5085185"/>
            <a:ext cx="216024" cy="1814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7950413" y="5085185"/>
            <a:ext cx="216024" cy="1814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4319972" y="6333093"/>
            <a:ext cx="216024" cy="1814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6671062" y="6333093"/>
            <a:ext cx="216024" cy="1814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6442337" y="6333093"/>
            <a:ext cx="216024" cy="1814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6228184" y="6333093"/>
            <a:ext cx="216024" cy="18145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951820" y="4994456"/>
            <a:ext cx="216024" cy="18145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3167844" y="4994456"/>
            <a:ext cx="216024" cy="18145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383868" y="4994456"/>
            <a:ext cx="216024" cy="1814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5423779" y="2588065"/>
            <a:ext cx="216024" cy="18145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0" name="Double flèche horizontale 49"/>
          <p:cNvSpPr/>
          <p:nvPr/>
        </p:nvSpPr>
        <p:spPr>
          <a:xfrm rot="18768123">
            <a:off x="3996944" y="3610373"/>
            <a:ext cx="2043403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Double flèche horizontale 50"/>
          <p:cNvSpPr/>
          <p:nvPr/>
        </p:nvSpPr>
        <p:spPr>
          <a:xfrm rot="15724198">
            <a:off x="7062672" y="3922436"/>
            <a:ext cx="786185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Double flèche horizontale 51"/>
          <p:cNvSpPr/>
          <p:nvPr/>
        </p:nvSpPr>
        <p:spPr>
          <a:xfrm rot="16658802">
            <a:off x="5928462" y="4517447"/>
            <a:ext cx="1560319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Double flèche horizontale 52"/>
          <p:cNvSpPr/>
          <p:nvPr/>
        </p:nvSpPr>
        <p:spPr>
          <a:xfrm rot="20398979">
            <a:off x="5094616" y="5266000"/>
            <a:ext cx="1866534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Double flèche horizontale 53"/>
          <p:cNvSpPr/>
          <p:nvPr/>
        </p:nvSpPr>
        <p:spPr>
          <a:xfrm rot="6358190">
            <a:off x="3869993" y="3841536"/>
            <a:ext cx="573468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Double flèche horizontale 54"/>
          <p:cNvSpPr/>
          <p:nvPr/>
        </p:nvSpPr>
        <p:spPr>
          <a:xfrm rot="1480569">
            <a:off x="4534774" y="3885827"/>
            <a:ext cx="2422911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Double flèche horizontale 55"/>
          <p:cNvSpPr/>
          <p:nvPr/>
        </p:nvSpPr>
        <p:spPr>
          <a:xfrm rot="20060909">
            <a:off x="4357991" y="4060499"/>
            <a:ext cx="2347609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Double flèche horizontale 56"/>
          <p:cNvSpPr/>
          <p:nvPr/>
        </p:nvSpPr>
        <p:spPr>
          <a:xfrm rot="1836659">
            <a:off x="4231358" y="5329927"/>
            <a:ext cx="1866534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Double flèche horizontale 57"/>
          <p:cNvSpPr/>
          <p:nvPr/>
        </p:nvSpPr>
        <p:spPr>
          <a:xfrm rot="174960">
            <a:off x="4485141" y="4802907"/>
            <a:ext cx="2411252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Double flèche horizontale 58"/>
          <p:cNvSpPr/>
          <p:nvPr/>
        </p:nvSpPr>
        <p:spPr>
          <a:xfrm rot="2936615">
            <a:off x="3952456" y="4538859"/>
            <a:ext cx="2692999" cy="235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 rot="20375211">
            <a:off x="3409508" y="3578847"/>
            <a:ext cx="4461478" cy="156966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Complexité technique</a:t>
            </a:r>
          </a:p>
          <a:p>
            <a:r>
              <a:rPr lang="fr-FR" sz="3200" b="1" dirty="0" smtClean="0">
                <a:solidFill>
                  <a:srgbClr val="FF0000"/>
                </a:solidFill>
              </a:rPr>
              <a:t>Complexité fonctionnelle</a:t>
            </a:r>
          </a:p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Coûts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2" name="Titre 3"/>
          <p:cNvSpPr txBox="1">
            <a:spLocks/>
          </p:cNvSpPr>
          <p:nvPr/>
        </p:nvSpPr>
        <p:spPr>
          <a:xfrm>
            <a:off x="1871252" y="173765"/>
            <a:ext cx="71755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chemeClr val="accent1"/>
                </a:solidFill>
                <a:latin typeface="Foobar Pro" pitchFamily="34" charset="0"/>
              </a:rPr>
              <a:t>Collaboration, interactions, interfaces …</a:t>
            </a:r>
          </a:p>
          <a:p>
            <a:endParaRPr lang="fr-FR" sz="2800" dirty="0">
              <a:solidFill>
                <a:schemeClr val="accent1"/>
              </a:solidFill>
              <a:latin typeface="Foobar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8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80540" y="2544026"/>
            <a:ext cx="6858003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3329193" y="2272769"/>
            <a:ext cx="4405196" cy="415105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978601" y="5427933"/>
            <a:ext cx="144016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ToIP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891831" y="5427933"/>
            <a:ext cx="144016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EVO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764860" y="4090775"/>
            <a:ext cx="2088232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RENAvisio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851921" y="2780928"/>
            <a:ext cx="3480070" cy="302433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339752" y="4090775"/>
            <a:ext cx="2088232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Universalistes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431891" y="2575984"/>
            <a:ext cx="180020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Foodle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915816" y="2420888"/>
            <a:ext cx="180020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Filesender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698681" y="1594235"/>
            <a:ext cx="1800200" cy="1357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Antispam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441" y="4090778"/>
            <a:ext cx="2926236" cy="60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re 3"/>
          <p:cNvSpPr txBox="1">
            <a:spLocks/>
          </p:cNvSpPr>
          <p:nvPr/>
        </p:nvSpPr>
        <p:spPr>
          <a:xfrm>
            <a:off x="1871252" y="173765"/>
            <a:ext cx="71755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chemeClr val="accent1"/>
                </a:solidFill>
                <a:latin typeface="Foobar Pro" pitchFamily="34" charset="0"/>
              </a:rPr>
              <a:t>Collaboration, interactions, interfaces …</a:t>
            </a:r>
          </a:p>
          <a:p>
            <a:r>
              <a:rPr lang="fr-FR" sz="2800" dirty="0" smtClean="0">
                <a:solidFill>
                  <a:schemeClr val="accent1"/>
                </a:solidFill>
                <a:latin typeface="Foobar Pro" pitchFamily="34" charset="0"/>
              </a:rPr>
              <a:t>… </a:t>
            </a:r>
            <a:r>
              <a:rPr lang="fr-FR" sz="2800" b="1" dirty="0" smtClean="0">
                <a:solidFill>
                  <a:schemeClr val="accent1"/>
                </a:solidFill>
                <a:latin typeface="Foobar Pro" pitchFamily="34" charset="0"/>
              </a:rPr>
              <a:t>intégration</a:t>
            </a:r>
            <a:r>
              <a:rPr lang="fr-FR" sz="2800" dirty="0" smtClean="0">
                <a:solidFill>
                  <a:schemeClr val="accent1"/>
                </a:solidFill>
                <a:latin typeface="Foobar Pro" pitchFamily="34" charset="0"/>
              </a:rPr>
              <a:t> !</a:t>
            </a:r>
            <a:endParaRPr lang="fr-FR" sz="2800" dirty="0">
              <a:solidFill>
                <a:schemeClr val="accent1"/>
              </a:solidFill>
              <a:latin typeface="Foobar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580540" y="2544026"/>
            <a:ext cx="6858003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697216" y="5464142"/>
            <a:ext cx="2133600" cy="365125"/>
          </a:xfrm>
        </p:spPr>
        <p:txBody>
          <a:bodyPr/>
          <a:lstStyle/>
          <a:p>
            <a:fld id="{3C5DEFDF-0AE5-48E4-A8D3-6849F7FEC111}" type="slidenum">
              <a:rPr lang="fr-FR" smtClean="0"/>
              <a:t>27</a:t>
            </a:fld>
            <a:endParaRPr lang="fr-FR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1943708" y="448559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1"/>
                </a:solidFill>
                <a:latin typeface="Foobar Pro" pitchFamily="34" charset="0"/>
              </a:rPr>
              <a:t>L’apport de RENATER dans l’environnement numérique E/R</a:t>
            </a:r>
            <a:endParaRPr lang="fr-FR" sz="3200" dirty="0">
              <a:solidFill>
                <a:schemeClr val="accent1"/>
              </a:solidFill>
              <a:latin typeface="Foobar Pro" pitchFamily="34" charset="0"/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1835696" y="2420360"/>
            <a:ext cx="7344816" cy="1961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Une infrastructure dédiée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Une sécurité adaptée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Des services pour la collaboration</a:t>
            </a:r>
          </a:p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800" dirty="0" smtClean="0">
                <a:solidFill>
                  <a:schemeClr val="tx1"/>
                </a:solidFill>
              </a:rPr>
              <a:t>Des interfaces avec l’environnement de l’établissement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2092" y="2180863"/>
            <a:ext cx="7236804" cy="17521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51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56131" y="1766180"/>
            <a:ext cx="170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Environnements</a:t>
            </a:r>
          </a:p>
          <a:p>
            <a:r>
              <a:rPr lang="fr-FR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numériques</a:t>
            </a:r>
            <a:endParaRPr lang="fr-FR" sz="1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891" y="2426588"/>
            <a:ext cx="1705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Logiciels</a:t>
            </a: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AMUE</a:t>
            </a:r>
            <a:endParaRPr lang="fr-FR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891" y="3243623"/>
            <a:ext cx="1705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</a:t>
            </a: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Cocktail</a:t>
            </a:r>
            <a:endParaRPr lang="fr-FR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1891" y="4124155"/>
            <a:ext cx="1705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Plateforme</a:t>
            </a: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ESUP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38807" y="1673048"/>
            <a:ext cx="602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 algn="ctr"/>
            <a:r>
              <a:rPr lang="fr-FR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endParaRPr lang="fr-FR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380338" y="1784236"/>
            <a:ext cx="505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endParaRPr lang="fr-FR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124473" y="1658231"/>
            <a:ext cx="50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algn="ctr"/>
            <a:r>
              <a:rPr lang="fr-FR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endParaRPr lang="fr-FR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798770" y="1786353"/>
            <a:ext cx="505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endParaRPr lang="fr-FR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121646" y="1653627"/>
            <a:ext cx="50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algn="ctr"/>
            <a:r>
              <a:rPr lang="fr-FR" sz="1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endParaRPr lang="fr-FR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1631963" y="2057973"/>
            <a:ext cx="0" cy="475540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51885" y="3000199"/>
            <a:ext cx="8528048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51885" y="3879864"/>
            <a:ext cx="8528048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51885" y="4891735"/>
            <a:ext cx="8528048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51885" y="5731273"/>
            <a:ext cx="8528048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703938" y="2107648"/>
            <a:ext cx="1205547" cy="84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9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Harpège</a:t>
            </a:r>
            <a:endParaRPr lang="fr-FR" sz="9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fr-FR" sz="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des carrières</a:t>
            </a:r>
          </a:p>
          <a:p>
            <a:r>
              <a:rPr lang="fr-FR" sz="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entretiens annuels</a:t>
            </a:r>
          </a:p>
          <a:p>
            <a:endParaRPr lang="fr-FR" sz="7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Apogée</a:t>
            </a:r>
          </a:p>
          <a:p>
            <a:r>
              <a:rPr lang="fr-FR" sz="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calendriers universitaires</a:t>
            </a:r>
            <a:endParaRPr lang="fr-FR" sz="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970898" y="2328552"/>
            <a:ext cx="1205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7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9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Sifac</a:t>
            </a:r>
            <a:endParaRPr lang="fr-FR" sz="9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Carnets d’adresses</a:t>
            </a:r>
            <a:endParaRPr lang="fr-FR" sz="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136113" y="2202159"/>
            <a:ext cx="1205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Siham</a:t>
            </a:r>
            <a:endParaRPr lang="fr-FR" sz="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713875" y="2410126"/>
            <a:ext cx="12055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Synapse</a:t>
            </a:r>
          </a:p>
          <a:p>
            <a:pPr algn="ctr"/>
            <a:r>
              <a:rPr lang="fr-FR" sz="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annuaires et listes</a:t>
            </a:r>
            <a:endParaRPr lang="fr-FR" sz="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760659" y="2340631"/>
            <a:ext cx="1205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PRSIME</a:t>
            </a:r>
          </a:p>
          <a:p>
            <a:pPr algn="ctr"/>
            <a:r>
              <a:rPr lang="fr-FR" sz="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</a:p>
          <a:p>
            <a:pPr algn="ctr"/>
            <a:r>
              <a:rPr lang="fr-FR" sz="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documents</a:t>
            </a:r>
            <a:endParaRPr lang="fr-FR" sz="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3542263" y="2050876"/>
            <a:ext cx="1" cy="6607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7051704" y="2063637"/>
            <a:ext cx="1" cy="6607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251891" y="5846049"/>
            <a:ext cx="1705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RENATER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4006887" y="5609464"/>
            <a:ext cx="183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9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Filesender</a:t>
            </a:r>
            <a:endParaRPr lang="fr-FR" sz="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394850" y="5865707"/>
            <a:ext cx="1837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Foodle</a:t>
            </a:r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(auto complétion)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1721806" y="5622768"/>
            <a:ext cx="183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9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ANTISpam</a:t>
            </a:r>
            <a:endParaRPr lang="fr-FR" sz="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539661" y="5872265"/>
            <a:ext cx="8915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Foodle</a:t>
            </a:r>
            <a:r>
              <a:rPr lang="fr-FR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2136148" y="5930157"/>
            <a:ext cx="2174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Férération</a:t>
            </a:r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d’identités</a:t>
            </a:r>
            <a:endParaRPr lang="fr-F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961887" y="6301334"/>
            <a:ext cx="822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RENAvisio</a:t>
            </a:r>
            <a:endParaRPr lang="fr-F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002255" y="6064125"/>
            <a:ext cx="1837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Sympa: Hébergement SAAS</a:t>
            </a:r>
            <a:endParaRPr lang="fr-F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407598" y="6235035"/>
            <a:ext cx="2870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RENAvisio</a:t>
            </a:r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réservation intégrée)</a:t>
            </a:r>
            <a:endParaRPr lang="fr-F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4002962" y="6279694"/>
            <a:ext cx="1837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eduGAIN</a:t>
            </a:r>
            <a:endParaRPr lang="fr-F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1711020" y="6236428"/>
            <a:ext cx="12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Signatures </a:t>
            </a:r>
          </a:p>
          <a:p>
            <a:r>
              <a:rPr lang="fr-FR" sz="9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éléctroniques</a:t>
            </a:r>
            <a:endParaRPr lang="fr-F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5371063" y="2031885"/>
            <a:ext cx="1" cy="18600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8372463" y="2031885"/>
            <a:ext cx="1" cy="18600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ZoneTexte 99"/>
          <p:cNvSpPr txBox="1"/>
          <p:nvPr/>
        </p:nvSpPr>
        <p:spPr>
          <a:xfrm>
            <a:off x="1226356" y="6053706"/>
            <a:ext cx="24234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SeeVogh</a:t>
            </a:r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annuaires, ICS</a:t>
            </a:r>
            <a:endParaRPr lang="fr-F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6" name="Connecteur droit 105"/>
          <p:cNvCxnSpPr/>
          <p:nvPr/>
        </p:nvCxnSpPr>
        <p:spPr>
          <a:xfrm>
            <a:off x="1631963" y="2138404"/>
            <a:ext cx="7351170" cy="0"/>
          </a:xfrm>
          <a:prstGeom prst="line">
            <a:avLst/>
          </a:prstGeom>
          <a:ln w="2540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Moins 131"/>
          <p:cNvSpPr/>
          <p:nvPr/>
        </p:nvSpPr>
        <p:spPr>
          <a:xfrm>
            <a:off x="2275436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Moins 132"/>
          <p:cNvSpPr/>
          <p:nvPr/>
        </p:nvSpPr>
        <p:spPr>
          <a:xfrm>
            <a:off x="2329638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Moins 133"/>
          <p:cNvSpPr/>
          <p:nvPr/>
        </p:nvSpPr>
        <p:spPr>
          <a:xfrm>
            <a:off x="2383614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Moins 134"/>
          <p:cNvSpPr/>
          <p:nvPr/>
        </p:nvSpPr>
        <p:spPr>
          <a:xfrm>
            <a:off x="2440981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Moins 135"/>
          <p:cNvSpPr/>
          <p:nvPr/>
        </p:nvSpPr>
        <p:spPr>
          <a:xfrm>
            <a:off x="2494960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Moins 136"/>
          <p:cNvSpPr/>
          <p:nvPr/>
        </p:nvSpPr>
        <p:spPr>
          <a:xfrm>
            <a:off x="2549161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Moins 137"/>
          <p:cNvSpPr/>
          <p:nvPr/>
        </p:nvSpPr>
        <p:spPr>
          <a:xfrm>
            <a:off x="2603136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Moins 138"/>
          <p:cNvSpPr/>
          <p:nvPr/>
        </p:nvSpPr>
        <p:spPr>
          <a:xfrm>
            <a:off x="2665193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Moins 139"/>
          <p:cNvSpPr/>
          <p:nvPr/>
        </p:nvSpPr>
        <p:spPr>
          <a:xfrm>
            <a:off x="2719168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Moins 140"/>
          <p:cNvSpPr/>
          <p:nvPr/>
        </p:nvSpPr>
        <p:spPr>
          <a:xfrm>
            <a:off x="2773369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Moins 141"/>
          <p:cNvSpPr/>
          <p:nvPr/>
        </p:nvSpPr>
        <p:spPr>
          <a:xfrm>
            <a:off x="2827344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Moins 142"/>
          <p:cNvSpPr/>
          <p:nvPr/>
        </p:nvSpPr>
        <p:spPr>
          <a:xfrm>
            <a:off x="2884715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Moins 143"/>
          <p:cNvSpPr/>
          <p:nvPr/>
        </p:nvSpPr>
        <p:spPr>
          <a:xfrm>
            <a:off x="2938690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Moins 144"/>
          <p:cNvSpPr/>
          <p:nvPr/>
        </p:nvSpPr>
        <p:spPr>
          <a:xfrm>
            <a:off x="2992891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Moins 145"/>
          <p:cNvSpPr/>
          <p:nvPr/>
        </p:nvSpPr>
        <p:spPr>
          <a:xfrm>
            <a:off x="3046866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Moins 146"/>
          <p:cNvSpPr/>
          <p:nvPr/>
        </p:nvSpPr>
        <p:spPr>
          <a:xfrm>
            <a:off x="3109899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Moins 147"/>
          <p:cNvSpPr/>
          <p:nvPr/>
        </p:nvSpPr>
        <p:spPr>
          <a:xfrm>
            <a:off x="3163874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Moins 148"/>
          <p:cNvSpPr/>
          <p:nvPr/>
        </p:nvSpPr>
        <p:spPr>
          <a:xfrm>
            <a:off x="3218075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Moins 149"/>
          <p:cNvSpPr/>
          <p:nvPr/>
        </p:nvSpPr>
        <p:spPr>
          <a:xfrm>
            <a:off x="3272045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Moins 150"/>
          <p:cNvSpPr/>
          <p:nvPr/>
        </p:nvSpPr>
        <p:spPr>
          <a:xfrm>
            <a:off x="3329421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Moins 151"/>
          <p:cNvSpPr/>
          <p:nvPr/>
        </p:nvSpPr>
        <p:spPr>
          <a:xfrm>
            <a:off x="3383396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Moins 152"/>
          <p:cNvSpPr/>
          <p:nvPr/>
        </p:nvSpPr>
        <p:spPr>
          <a:xfrm>
            <a:off x="3437597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Moins 153"/>
          <p:cNvSpPr/>
          <p:nvPr/>
        </p:nvSpPr>
        <p:spPr>
          <a:xfrm>
            <a:off x="3491569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Moins 154"/>
          <p:cNvSpPr/>
          <p:nvPr/>
        </p:nvSpPr>
        <p:spPr>
          <a:xfrm>
            <a:off x="3553166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Moins 155"/>
          <p:cNvSpPr/>
          <p:nvPr/>
        </p:nvSpPr>
        <p:spPr>
          <a:xfrm>
            <a:off x="3607141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Moins 156"/>
          <p:cNvSpPr/>
          <p:nvPr/>
        </p:nvSpPr>
        <p:spPr>
          <a:xfrm>
            <a:off x="3661342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Moins 157"/>
          <p:cNvSpPr/>
          <p:nvPr/>
        </p:nvSpPr>
        <p:spPr>
          <a:xfrm>
            <a:off x="3715311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Moins 158"/>
          <p:cNvSpPr/>
          <p:nvPr/>
        </p:nvSpPr>
        <p:spPr>
          <a:xfrm>
            <a:off x="3772688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Moins 159"/>
          <p:cNvSpPr/>
          <p:nvPr/>
        </p:nvSpPr>
        <p:spPr>
          <a:xfrm>
            <a:off x="3826663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Moins 160"/>
          <p:cNvSpPr/>
          <p:nvPr/>
        </p:nvSpPr>
        <p:spPr>
          <a:xfrm>
            <a:off x="3880864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Moins 161"/>
          <p:cNvSpPr/>
          <p:nvPr/>
        </p:nvSpPr>
        <p:spPr>
          <a:xfrm>
            <a:off x="3934835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Moins 162"/>
          <p:cNvSpPr/>
          <p:nvPr/>
        </p:nvSpPr>
        <p:spPr>
          <a:xfrm>
            <a:off x="3991512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Moins 163"/>
          <p:cNvSpPr/>
          <p:nvPr/>
        </p:nvSpPr>
        <p:spPr>
          <a:xfrm>
            <a:off x="4045487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Moins 164"/>
          <p:cNvSpPr/>
          <p:nvPr/>
        </p:nvSpPr>
        <p:spPr>
          <a:xfrm>
            <a:off x="4099688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Moins 165"/>
          <p:cNvSpPr/>
          <p:nvPr/>
        </p:nvSpPr>
        <p:spPr>
          <a:xfrm>
            <a:off x="4153663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Moins 166"/>
          <p:cNvSpPr/>
          <p:nvPr/>
        </p:nvSpPr>
        <p:spPr>
          <a:xfrm>
            <a:off x="4211034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Moins 167"/>
          <p:cNvSpPr/>
          <p:nvPr/>
        </p:nvSpPr>
        <p:spPr>
          <a:xfrm>
            <a:off x="4265009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Moins 168"/>
          <p:cNvSpPr/>
          <p:nvPr/>
        </p:nvSpPr>
        <p:spPr>
          <a:xfrm>
            <a:off x="4319210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Moins 169"/>
          <p:cNvSpPr/>
          <p:nvPr/>
        </p:nvSpPr>
        <p:spPr>
          <a:xfrm>
            <a:off x="4373185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Moins 170"/>
          <p:cNvSpPr/>
          <p:nvPr/>
        </p:nvSpPr>
        <p:spPr>
          <a:xfrm>
            <a:off x="4429662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Moins 171"/>
          <p:cNvSpPr/>
          <p:nvPr/>
        </p:nvSpPr>
        <p:spPr>
          <a:xfrm>
            <a:off x="4483637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Moins 172"/>
          <p:cNvSpPr/>
          <p:nvPr/>
        </p:nvSpPr>
        <p:spPr>
          <a:xfrm>
            <a:off x="4537838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Moins 173"/>
          <p:cNvSpPr/>
          <p:nvPr/>
        </p:nvSpPr>
        <p:spPr>
          <a:xfrm>
            <a:off x="4591810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Moins 174"/>
          <p:cNvSpPr/>
          <p:nvPr/>
        </p:nvSpPr>
        <p:spPr>
          <a:xfrm>
            <a:off x="4649184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Moins 175"/>
          <p:cNvSpPr/>
          <p:nvPr/>
        </p:nvSpPr>
        <p:spPr>
          <a:xfrm>
            <a:off x="4703159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Moins 176"/>
          <p:cNvSpPr/>
          <p:nvPr/>
        </p:nvSpPr>
        <p:spPr>
          <a:xfrm>
            <a:off x="4757355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Moins 177"/>
          <p:cNvSpPr/>
          <p:nvPr/>
        </p:nvSpPr>
        <p:spPr>
          <a:xfrm>
            <a:off x="4811334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Moins 178"/>
          <p:cNvSpPr/>
          <p:nvPr/>
        </p:nvSpPr>
        <p:spPr>
          <a:xfrm>
            <a:off x="4867191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Moins 179"/>
          <p:cNvSpPr/>
          <p:nvPr/>
        </p:nvSpPr>
        <p:spPr>
          <a:xfrm>
            <a:off x="4921392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Moins 180"/>
          <p:cNvSpPr/>
          <p:nvPr/>
        </p:nvSpPr>
        <p:spPr>
          <a:xfrm>
            <a:off x="4975364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Moins 181"/>
          <p:cNvSpPr/>
          <p:nvPr/>
        </p:nvSpPr>
        <p:spPr>
          <a:xfrm>
            <a:off x="5030069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Moins 182"/>
          <p:cNvSpPr/>
          <p:nvPr/>
        </p:nvSpPr>
        <p:spPr>
          <a:xfrm>
            <a:off x="5084044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Moins 183"/>
          <p:cNvSpPr/>
          <p:nvPr/>
        </p:nvSpPr>
        <p:spPr>
          <a:xfrm>
            <a:off x="5141414" y="2294913"/>
            <a:ext cx="45719" cy="45719"/>
          </a:xfrm>
          <a:prstGeom prst="mathMinus">
            <a:avLst/>
          </a:prstGeom>
          <a:ln w="31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ZoneTexte 186"/>
          <p:cNvSpPr txBox="1"/>
          <p:nvPr/>
        </p:nvSpPr>
        <p:spPr>
          <a:xfrm>
            <a:off x="251891" y="4999382"/>
            <a:ext cx="1705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PLUME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7076632" y="4361066"/>
            <a:ext cx="153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uPortal v4.1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Responsive Web Design</a:t>
            </a:r>
            <a:endParaRPr lang="fr-F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5631650" y="4345140"/>
            <a:ext cx="96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Agimus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Indicateurs</a:t>
            </a:r>
            <a:endParaRPr lang="fr-F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3615904" y="4398396"/>
            <a:ext cx="96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OAE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endParaRPr lang="fr-F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2774614" y="4010964"/>
            <a:ext cx="12154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ESUPDematEC</a:t>
            </a:r>
          </a:p>
          <a:p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Dématérialisation</a:t>
            </a:r>
            <a:endParaRPr lang="fr-F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1726176" y="3876925"/>
            <a:ext cx="86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uPortal v4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Mobilité</a:t>
            </a:r>
            <a:endParaRPr lang="fr-F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1748216" y="4504889"/>
            <a:ext cx="60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Nuxeo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</a:t>
            </a:r>
            <a:endParaRPr lang="fr-F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1724532" y="4183441"/>
            <a:ext cx="113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Grouper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groupes</a:t>
            </a:r>
            <a:endParaRPr lang="fr-F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825586" y="3935673"/>
            <a:ext cx="96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Authentification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Multi-facteurs</a:t>
            </a:r>
            <a:endParaRPr lang="fr-F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6401337" y="3977913"/>
            <a:ext cx="145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OAE - ESUP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 de collaboration</a:t>
            </a:r>
            <a:endParaRPr lang="fr-F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ZoneTexte 6"/>
          <p:cNvSpPr txBox="1">
            <a:spLocks noChangeArrowheads="1"/>
          </p:cNvSpPr>
          <p:nvPr/>
        </p:nvSpPr>
        <p:spPr bwMode="auto">
          <a:xfrm>
            <a:off x="1729953" y="3036034"/>
            <a:ext cx="354171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Référentiel GRHUM 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Comptes Informatiques (via LDAP/CAS ou en direct)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Populations (personnels, enseignants, étudiants, …)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Groupes / Structures (Administratives, Pédagogiques, Recherche) &amp; Listes de diffusion / Forums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 par catégories (incluant les partenaires &amp; fournisseurs)</a:t>
            </a:r>
          </a:p>
        </p:txBody>
      </p:sp>
      <p:sp>
        <p:nvSpPr>
          <p:cNvPr id="112" name="ZoneTexte 111"/>
          <p:cNvSpPr txBox="1">
            <a:spLocks noChangeArrowheads="1"/>
          </p:cNvSpPr>
          <p:nvPr/>
        </p:nvSpPr>
        <p:spPr bwMode="auto">
          <a:xfrm>
            <a:off x="5646315" y="3078896"/>
            <a:ext cx="2901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SUPERPLAN, HAMAC, KIWI :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Agendas (Individus, Salles/Objets, Formations, …) pour les Emplois du Temps, Congés, Missions &amp; Réunions</a:t>
            </a:r>
          </a:p>
        </p:txBody>
      </p:sp>
      <p:sp>
        <p:nvSpPr>
          <p:cNvPr id="113" name="ZoneTexte 6"/>
          <p:cNvSpPr txBox="1">
            <a:spLocks noChangeArrowheads="1"/>
          </p:cNvSpPr>
          <p:nvPr/>
        </p:nvSpPr>
        <p:spPr bwMode="auto">
          <a:xfrm>
            <a:off x="1748012" y="5052138"/>
            <a:ext cx="235867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fr-FR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 projet :</a:t>
            </a:r>
          </a:p>
          <a:p>
            <a:pPr>
              <a:defRPr/>
            </a:pPr>
            <a:r>
              <a:rPr lang="fr-FR" sz="9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RedMine</a:t>
            </a:r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9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GanttProject</a:t>
            </a:r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9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DotProject</a:t>
            </a:r>
            <a:endParaRPr lang="fr-FR" sz="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ZoneTexte 6"/>
          <p:cNvSpPr txBox="1">
            <a:spLocks noChangeArrowheads="1"/>
          </p:cNvSpPr>
          <p:nvPr/>
        </p:nvSpPr>
        <p:spPr bwMode="auto">
          <a:xfrm>
            <a:off x="3016643" y="5342892"/>
            <a:ext cx="142480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des congés :</a:t>
            </a:r>
          </a:p>
          <a:p>
            <a:pPr>
              <a:defRPr/>
            </a:pPr>
            <a:r>
              <a:rPr lang="fr-FR" sz="9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PHP_congés</a:t>
            </a:r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GLOP</a:t>
            </a:r>
            <a:endParaRPr lang="fr-FR" sz="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ZoneTexte 6"/>
          <p:cNvSpPr txBox="1">
            <a:spLocks noChangeArrowheads="1"/>
          </p:cNvSpPr>
          <p:nvPr/>
        </p:nvSpPr>
        <p:spPr bwMode="auto">
          <a:xfrm>
            <a:off x="3949689" y="5085222"/>
            <a:ext cx="142480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fr-FR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 ressources :</a:t>
            </a:r>
          </a:p>
          <a:p>
            <a:pPr>
              <a:defRPr/>
            </a:pPr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GRR, </a:t>
            </a:r>
            <a:r>
              <a:rPr lang="fr-FR" sz="9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phpMyResa</a:t>
            </a:r>
            <a:endParaRPr lang="fr-FR" sz="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ZoneTexte 6"/>
          <p:cNvSpPr txBox="1">
            <a:spLocks noChangeArrowheads="1"/>
          </p:cNvSpPr>
          <p:nvPr/>
        </p:nvSpPr>
        <p:spPr bwMode="auto">
          <a:xfrm>
            <a:off x="4917809" y="5349242"/>
            <a:ext cx="142480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fr-FR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 </a:t>
            </a:r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conférences:</a:t>
            </a:r>
            <a:endParaRPr lang="fr-FR" sz="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9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Indico</a:t>
            </a:r>
            <a:endParaRPr lang="fr-FR" sz="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46861" y="4806056"/>
            <a:ext cx="2815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Intégration native ou simple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840461" y="333472"/>
            <a:ext cx="6831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b="1" dirty="0" smtClean="0">
                <a:solidFill>
                  <a:srgbClr val="365C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 numérique des établissements</a:t>
            </a:r>
            <a:endParaRPr lang="fr-FR" b="1" dirty="0">
              <a:solidFill>
                <a:srgbClr val="365C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Feuille de route pour l’intégration des solutions AMUE/Cocktail/ESUP/PLUME/RENATER</a:t>
            </a:r>
            <a:endParaRPr lang="fr-FR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 28" descr="inde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0184"/>
            <a:ext cx="1743156" cy="1082592"/>
          </a:xfrm>
          <a:prstGeom prst="rect">
            <a:avLst/>
          </a:prstGeom>
        </p:spPr>
      </p:pic>
      <p:pic>
        <p:nvPicPr>
          <p:cNvPr id="4" name="Image 3" descr="partag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2" y="133773"/>
            <a:ext cx="1861628" cy="2512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22668" y="404664"/>
            <a:ext cx="54117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53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134463" y="2544026"/>
            <a:ext cx="6858003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29</a:t>
            </a:fld>
            <a:endParaRPr lang="fr-FR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2771800" y="44624"/>
            <a:ext cx="59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accent1"/>
                </a:solidFill>
                <a:latin typeface="Foobar Pro" pitchFamily="34" charset="0"/>
              </a:rPr>
              <a:t>Le plan de développement des interactions PARTAGE</a:t>
            </a: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498884" y="1268760"/>
            <a:ext cx="8465604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Un phasage des versions du service</a:t>
            </a:r>
          </a:p>
          <a:p>
            <a:pPr marL="742950" lvl="1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/>
                </a:solidFill>
              </a:rPr>
              <a:t>Sur une base trimestrielle</a:t>
            </a:r>
          </a:p>
          <a:p>
            <a:pPr marL="742950" lvl="1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/>
                </a:solidFill>
              </a:rPr>
              <a:t>Décrivant les évolution de l’intégration de PARTAGE</a:t>
            </a:r>
          </a:p>
          <a:p>
            <a:pPr marL="285750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Exemple:</a:t>
            </a:r>
          </a:p>
          <a:p>
            <a:pPr marL="285750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285750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285750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2400" dirty="0">
              <a:solidFill>
                <a:schemeClr val="tx1"/>
              </a:solidFill>
            </a:endParaRPr>
          </a:p>
          <a:p>
            <a:pPr algn="l">
              <a:buClr>
                <a:srgbClr val="C00000"/>
              </a:buClr>
            </a:pPr>
            <a:endParaRPr lang="fr-FR" sz="2400" dirty="0">
              <a:solidFill>
                <a:schemeClr val="tx1"/>
              </a:solidFill>
            </a:endParaRPr>
          </a:p>
          <a:p>
            <a:pPr algn="l">
              <a:buClr>
                <a:srgbClr val="C00000"/>
              </a:buClr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285750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2400" dirty="0">
              <a:solidFill>
                <a:schemeClr val="tx1"/>
              </a:solidFill>
            </a:endParaRPr>
          </a:p>
          <a:p>
            <a:pPr marL="285750" indent="-2857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169053"/>
              </p:ext>
            </p:extLst>
          </p:nvPr>
        </p:nvGraphicFramePr>
        <p:xfrm>
          <a:off x="251520" y="2937480"/>
          <a:ext cx="871296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59"/>
                <a:gridCol w="2427892"/>
                <a:gridCol w="5169817"/>
              </a:tblGrid>
              <a:tr h="181138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Version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Composant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Description</a:t>
                      </a:r>
                      <a:endParaRPr lang="fr-FR" sz="1200" dirty="0"/>
                    </a:p>
                  </a:txBody>
                  <a:tcPr/>
                </a:tc>
              </a:tr>
              <a:tr h="561527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1.0 – 2014T1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- PARTAGE</a:t>
                      </a:r>
                    </a:p>
                    <a:p>
                      <a:r>
                        <a:rPr lang="fr-FR" sz="1200" dirty="0" smtClean="0"/>
                        <a:t>- EVO + </a:t>
                      </a:r>
                      <a:r>
                        <a:rPr lang="fr-FR" sz="1200" dirty="0" err="1" smtClean="0"/>
                        <a:t>Foodle</a:t>
                      </a:r>
                      <a:endParaRPr lang="fr-FR" sz="1200" dirty="0" smtClean="0"/>
                    </a:p>
                    <a:p>
                      <a:r>
                        <a:rPr lang="fr-FR" sz="12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- Messagerie instantanée ouverte via XMPP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/>
                        <a:t>- Envoi d’ICS pour intégration des réunions directement</a:t>
                      </a:r>
                      <a:r>
                        <a:rPr lang="fr-FR" sz="1200" baseline="0" dirty="0" smtClean="0"/>
                        <a:t> dans l’agenda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baseline="0" dirty="0" smtClean="0"/>
                        <a:t>…</a:t>
                      </a:r>
                    </a:p>
                  </a:txBody>
                  <a:tcPr/>
                </a:tc>
              </a:tr>
              <a:tr h="952679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1.1 – 2014T2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- PARTAGE</a:t>
                      </a:r>
                    </a:p>
                    <a:p>
                      <a:r>
                        <a:rPr lang="fr-FR" sz="1200" dirty="0" smtClean="0"/>
                        <a:t>- </a:t>
                      </a:r>
                      <a:r>
                        <a:rPr lang="fr-FR" sz="1200" dirty="0" err="1" smtClean="0"/>
                        <a:t>RENAvisio</a:t>
                      </a:r>
                      <a:endParaRPr lang="fr-FR" sz="1200" dirty="0" smtClean="0"/>
                    </a:p>
                    <a:p>
                      <a:r>
                        <a:rPr lang="fr-FR" sz="1200" dirty="0" smtClean="0"/>
                        <a:t>- </a:t>
                      </a:r>
                      <a:r>
                        <a:rPr lang="fr-FR" sz="1200" dirty="0" err="1" smtClean="0"/>
                        <a:t>RENAvisio</a:t>
                      </a:r>
                      <a:r>
                        <a:rPr lang="fr-FR" sz="1200" dirty="0" smtClean="0"/>
                        <a:t>, </a:t>
                      </a:r>
                      <a:r>
                        <a:rPr lang="fr-FR" sz="1200" dirty="0" err="1" smtClean="0"/>
                        <a:t>Filesender</a:t>
                      </a:r>
                      <a:r>
                        <a:rPr lang="fr-FR" sz="1200" dirty="0" smtClean="0"/>
                        <a:t>, </a:t>
                      </a:r>
                      <a:r>
                        <a:rPr lang="fr-FR" sz="1200" dirty="0" err="1" smtClean="0"/>
                        <a:t>foodle</a:t>
                      </a:r>
                      <a:r>
                        <a:rPr lang="fr-FR" sz="1200" dirty="0" smtClean="0"/>
                        <a:t>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/>
                        <a:t>- Fédération</a:t>
                      </a:r>
                      <a:r>
                        <a:rPr lang="fr-FR" sz="1200" baseline="0" dirty="0" smtClean="0"/>
                        <a:t> Education-Recherche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/>
                        <a:t>...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- ZIMLET pour la messagerie instantanée dans l’</a:t>
                      </a:r>
                      <a:r>
                        <a:rPr lang="fr-FR" sz="1200" dirty="0" err="1" smtClean="0"/>
                        <a:t>intrface</a:t>
                      </a:r>
                      <a:endParaRPr lang="fr-FR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- Envoi d’ICS pour intégration des réunions directement</a:t>
                      </a:r>
                      <a:r>
                        <a:rPr lang="fr-FR" sz="1200" baseline="0" dirty="0" smtClean="0"/>
                        <a:t> dans l’agenda</a:t>
                      </a:r>
                      <a:endParaRPr lang="fr-FR" sz="1200" dirty="0" smtClean="0"/>
                    </a:p>
                    <a:p>
                      <a:r>
                        <a:rPr lang="fr-FR" sz="1200" dirty="0" smtClean="0"/>
                        <a:t>- </a:t>
                      </a:r>
                      <a:r>
                        <a:rPr lang="fr-FR" sz="1200" dirty="0" err="1" smtClean="0"/>
                        <a:t>Zimlet</a:t>
                      </a:r>
                      <a:r>
                        <a:rPr lang="fr-FR" sz="1200" dirty="0" smtClean="0"/>
                        <a:t> pour accès direct aux services depuis PARTAGE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/>
                        <a:t>- Accès fédéré</a:t>
                      </a:r>
                      <a:r>
                        <a:rPr lang="fr-FR" sz="1200" baseline="0" dirty="0" smtClean="0"/>
                        <a:t> à l’interface WEB de PARTAGE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baseline="0" dirty="0" smtClean="0"/>
                        <a:t>…</a:t>
                      </a:r>
                      <a:endParaRPr lang="fr-FR" sz="1200" dirty="0"/>
                    </a:p>
                  </a:txBody>
                  <a:tcPr/>
                </a:tc>
              </a:tr>
              <a:tr h="181138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30793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1.n – 2014Tm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/>
                        <a:t>- SYMPA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/>
                        <a:t>-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err="1" smtClean="0"/>
                        <a:t>Foodle</a:t>
                      </a:r>
                      <a:endParaRPr lang="fr-FR" sz="12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/>
                        <a:t>- Fédération Education-Recherche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/>
                        <a:t>- Hébergement </a:t>
                      </a:r>
                      <a:r>
                        <a:rPr lang="fr-FR" sz="1200" dirty="0" err="1" smtClean="0"/>
                        <a:t>SaaS</a:t>
                      </a:r>
                      <a:endParaRPr lang="fr-FR" sz="120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/>
                        <a:t>- Affichage d</a:t>
                      </a:r>
                      <a:r>
                        <a:rPr lang="fr-FR" sz="1200" baseline="0" dirty="0" smtClean="0"/>
                        <a:t>e l’agenda partage dans un questionnaire </a:t>
                      </a:r>
                      <a:r>
                        <a:rPr lang="fr-FR" sz="1200" baseline="0" dirty="0" err="1" smtClean="0"/>
                        <a:t>foodle</a:t>
                      </a:r>
                      <a:endParaRPr lang="fr-FR" sz="12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dirty="0" smtClean="0"/>
                        <a:t>-</a:t>
                      </a:r>
                      <a:r>
                        <a:rPr lang="fr-FR" sz="1200" baseline="0" dirty="0" smtClean="0"/>
                        <a:t>  Utilisateurs internationaux via </a:t>
                      </a:r>
                      <a:r>
                        <a:rPr lang="fr-FR" sz="1200" baseline="0" dirty="0" err="1" smtClean="0"/>
                        <a:t>eduGAIN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96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68571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74177" y="3201942"/>
            <a:ext cx="75963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accent1"/>
                </a:solidFill>
              </a:rPr>
              <a:t>Le Numérique et la transformation des Universités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25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68571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74177" y="2865279"/>
            <a:ext cx="759633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Fonctionnalités</a:t>
            </a:r>
          </a:p>
          <a:p>
            <a:pPr algn="ctr"/>
            <a:r>
              <a:rPr lang="fr-FR" dirty="0" smtClean="0">
                <a:solidFill>
                  <a:schemeClr val="accent1"/>
                </a:solidFill>
              </a:rPr>
              <a:t>Laurent AUBLET-CUVELLIER – </a:t>
            </a:r>
            <a:r>
              <a:rPr lang="fr-FR" dirty="0" smtClean="0"/>
              <a:t>Expert Technique PARTAGE RENATER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oobar Pro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72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offre </a:t>
            </a:r>
            <a:r>
              <a:rPr lang="fr-FR" dirty="0" err="1" smtClean="0"/>
              <a:t>SaaS</a:t>
            </a:r>
            <a:r>
              <a:rPr lang="fr-FR" dirty="0" smtClean="0"/>
              <a:t> de plus ?</a:t>
            </a:r>
            <a:endParaRPr lang="fr-FR" dirty="0"/>
          </a:p>
        </p:txBody>
      </p:sp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3132435" y="2339975"/>
            <a:ext cx="2879725" cy="2879725"/>
          </a:xfrm>
          <a:prstGeom prst="ellipse">
            <a:avLst/>
          </a:prstGeom>
          <a:solidFill>
            <a:srgbClr val="3DEB3D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10" y="338455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48" y="2259013"/>
            <a:ext cx="7620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98" y="2411413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48" y="3455988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173" y="4427538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23" y="3384550"/>
            <a:ext cx="828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364460" y="2555875"/>
            <a:ext cx="3603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/>
          <a:lstStyle/>
          <a:p>
            <a:r>
              <a:rPr lang="de-DE" sz="1200">
                <a:solidFill>
                  <a:srgbClr val="000000"/>
                </a:solidFill>
                <a:ea typeface="Arial Unicode MS" charset="0"/>
                <a:cs typeface="Arial Unicode MS" charset="0"/>
              </a:rPr>
              <a:t>A</a:t>
            </a: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3132435" y="2339975"/>
            <a:ext cx="2879725" cy="2879725"/>
          </a:xfrm>
          <a:prstGeom prst="ellipse">
            <a:avLst/>
          </a:prstGeom>
          <a:solidFill>
            <a:srgbClr val="3DEB3D"/>
          </a:solidFill>
          <a:ln w="36000" cap="flat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10" y="338455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48" y="2259013"/>
            <a:ext cx="7620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98" y="24130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48" y="3455988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173" y="4429125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23" y="3384550"/>
            <a:ext cx="8286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364460" y="2555875"/>
            <a:ext cx="3603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/>
          <a:lstStyle/>
          <a:p>
            <a:r>
              <a:rPr lang="de-DE" sz="1200" b="1">
                <a:solidFill>
                  <a:srgbClr val="000000"/>
                </a:solidFill>
                <a:ea typeface="Arial Unicode MS" charset="0"/>
                <a:cs typeface="Arial Unicode MS" charset="0"/>
              </a:rPr>
              <a:t>A</a:t>
            </a:r>
          </a:p>
        </p:txBody>
      </p:sp>
      <p:sp>
        <p:nvSpPr>
          <p:cNvPr id="22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Messagerie collaborative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0B26-C574-4B9C-BA95-3DDEF0A03916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23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68571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2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1"/>
          <p:cNvSpPr>
            <a:spLocks noChangeArrowheads="1"/>
          </p:cNvSpPr>
          <p:nvPr/>
        </p:nvSpPr>
        <p:spPr bwMode="auto">
          <a:xfrm>
            <a:off x="611560" y="2780928"/>
            <a:ext cx="8280920" cy="352839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6000" cap="flat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offre </a:t>
            </a:r>
            <a:r>
              <a:rPr lang="fr-FR" dirty="0" err="1" smtClean="0"/>
              <a:t>SaaS</a:t>
            </a:r>
            <a:r>
              <a:rPr lang="fr-FR" dirty="0" smtClean="0"/>
              <a:t> de plus ?</a:t>
            </a:r>
            <a:endParaRPr lang="fr-FR" dirty="0"/>
          </a:p>
        </p:txBody>
      </p:sp>
      <p:sp>
        <p:nvSpPr>
          <p:cNvPr id="22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Messagerie collaborative </a:t>
            </a:r>
            <a:r>
              <a:rPr lang="fr-FR" dirty="0" err="1" smtClean="0"/>
              <a:t>SaaS</a:t>
            </a:r>
            <a:endParaRPr lang="fr-FR" dirty="0"/>
          </a:p>
        </p:txBody>
      </p: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3562352" y="3269989"/>
            <a:ext cx="2429646" cy="2497993"/>
            <a:chOff x="2721" y="1423"/>
            <a:chExt cx="1813" cy="1864"/>
          </a:xfrm>
        </p:grpSpPr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2721" y="1474"/>
              <a:ext cx="1813" cy="1813"/>
            </a:xfrm>
            <a:prstGeom prst="ellipse">
              <a:avLst/>
            </a:prstGeom>
            <a:solidFill>
              <a:srgbClr val="3DEB3D"/>
            </a:solidFill>
            <a:ln w="36000" cap="flat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2132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423"/>
              <a:ext cx="479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" y="1519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" y="2177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2789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2132"/>
              <a:ext cx="52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4127" y="1610"/>
              <a:ext cx="22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/>
            <a:p>
              <a:r>
                <a:rPr lang="de-DE" sz="1200" b="1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B</a:t>
              </a:r>
            </a:p>
          </p:txBody>
        </p:sp>
      </p:grpSp>
      <p:grpSp>
        <p:nvGrpSpPr>
          <p:cNvPr id="33" name="Group 12"/>
          <p:cNvGrpSpPr>
            <a:grpSpLocks/>
          </p:cNvGrpSpPr>
          <p:nvPr/>
        </p:nvGrpSpPr>
        <p:grpSpPr bwMode="auto">
          <a:xfrm>
            <a:off x="774202" y="3269989"/>
            <a:ext cx="2429646" cy="2497993"/>
            <a:chOff x="499" y="1423"/>
            <a:chExt cx="1813" cy="1864"/>
          </a:xfrm>
        </p:grpSpPr>
        <p:sp>
          <p:nvSpPr>
            <p:cNvPr id="34" name="Oval 13"/>
            <p:cNvSpPr>
              <a:spLocks noChangeArrowheads="1"/>
            </p:cNvSpPr>
            <p:nvPr/>
          </p:nvSpPr>
          <p:spPr bwMode="auto">
            <a:xfrm>
              <a:off x="499" y="1474"/>
              <a:ext cx="1813" cy="1813"/>
            </a:xfrm>
            <a:prstGeom prst="ellipse">
              <a:avLst/>
            </a:prstGeom>
            <a:solidFill>
              <a:srgbClr val="3DEB3D"/>
            </a:solidFill>
            <a:ln w="36000" cap="flat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35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" y="2132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423"/>
              <a:ext cx="479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" y="1519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" y="2177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" y="2789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" y="2132"/>
              <a:ext cx="52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1905" y="1610"/>
              <a:ext cx="22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/>
            <a:p>
              <a:r>
                <a:rPr lang="de-DE" sz="1200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A</a:t>
              </a:r>
            </a:p>
          </p:txBody>
        </p:sp>
        <p:sp>
          <p:nvSpPr>
            <p:cNvPr id="42" name="Oval 21"/>
            <p:cNvSpPr>
              <a:spLocks noChangeArrowheads="1"/>
            </p:cNvSpPr>
            <p:nvPr/>
          </p:nvSpPr>
          <p:spPr bwMode="auto">
            <a:xfrm>
              <a:off x="499" y="1474"/>
              <a:ext cx="1813" cy="1813"/>
            </a:xfrm>
            <a:prstGeom prst="ellipse">
              <a:avLst/>
            </a:prstGeom>
            <a:solidFill>
              <a:srgbClr val="3DEB3D"/>
            </a:solidFill>
            <a:ln w="36000" cap="flat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43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" y="2132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423"/>
              <a:ext cx="479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" y="1520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6" name="Picture 2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" y="2177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2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" y="2790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8" name="Picture 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" y="2132"/>
              <a:ext cx="52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1905" y="1610"/>
              <a:ext cx="22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/>
            <a:p>
              <a:r>
                <a:rPr lang="de-DE" sz="1200" b="1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A</a:t>
              </a:r>
            </a:p>
          </p:txBody>
        </p:sp>
      </p:grpSp>
      <p:grpSp>
        <p:nvGrpSpPr>
          <p:cNvPr id="50" name="Group 29"/>
          <p:cNvGrpSpPr>
            <a:grpSpLocks/>
          </p:cNvGrpSpPr>
          <p:nvPr/>
        </p:nvGrpSpPr>
        <p:grpSpPr bwMode="auto">
          <a:xfrm>
            <a:off x="6318817" y="3269989"/>
            <a:ext cx="2429647" cy="2497993"/>
            <a:chOff x="4876" y="1423"/>
            <a:chExt cx="1813" cy="1864"/>
          </a:xfrm>
        </p:grpSpPr>
        <p:sp>
          <p:nvSpPr>
            <p:cNvPr id="51" name="Oval 30"/>
            <p:cNvSpPr>
              <a:spLocks noChangeArrowheads="1"/>
            </p:cNvSpPr>
            <p:nvPr/>
          </p:nvSpPr>
          <p:spPr bwMode="auto">
            <a:xfrm>
              <a:off x="4876" y="1474"/>
              <a:ext cx="1813" cy="1813"/>
            </a:xfrm>
            <a:prstGeom prst="ellipse">
              <a:avLst/>
            </a:prstGeom>
            <a:solidFill>
              <a:srgbClr val="3DEB3D"/>
            </a:solidFill>
            <a:ln w="36000" cap="flat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52" name="Picture 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" y="2132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" y="1423"/>
              <a:ext cx="479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" y="1519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7" y="2177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" name="Picture 3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" y="2789"/>
              <a:ext cx="479" cy="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3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" y="2132"/>
              <a:ext cx="52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" name="Text Box 37"/>
            <p:cNvSpPr txBox="1">
              <a:spLocks noChangeArrowheads="1"/>
            </p:cNvSpPr>
            <p:nvPr/>
          </p:nvSpPr>
          <p:spPr bwMode="auto">
            <a:xfrm>
              <a:off x="6282" y="1610"/>
              <a:ext cx="22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/>
            <a:p>
              <a:r>
                <a:rPr lang="de-DE" sz="1200" b="1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C</a:t>
              </a: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0B26-C574-4B9C-BA95-3DDEF0A03916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60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76683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2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outil qui s’intègre dans l’environnement numérique</a:t>
            </a:r>
            <a:endParaRPr lang="fr-FR" dirty="0"/>
          </a:p>
        </p:txBody>
      </p:sp>
      <p:sp>
        <p:nvSpPr>
          <p:cNvPr id="62" name="Espace réservé du numéro de diapositive 5"/>
          <p:cNvSpPr>
            <a:spLocks noGrp="1"/>
          </p:cNvSpPr>
          <p:nvPr>
            <p:ph type="sldNum" idx="12"/>
          </p:nvPr>
        </p:nvSpPr>
        <p:spPr>
          <a:xfrm>
            <a:off x="6588679" y="6453221"/>
            <a:ext cx="2514600" cy="395287"/>
          </a:xfrm>
        </p:spPr>
        <p:txBody>
          <a:bodyPr/>
          <a:lstStyle/>
          <a:p>
            <a:fld id="{F1581586-FCEF-4D7D-8084-44CB0CBC4592}" type="slidenum">
              <a:rPr lang="de-DE"/>
              <a:pPr/>
              <a:t>33</a:t>
            </a:fld>
            <a:endParaRPr lang="de-DE" dirty="0"/>
          </a:p>
        </p:txBody>
      </p:sp>
      <p:sp>
        <p:nvSpPr>
          <p:cNvPr id="63" name="Oval 1"/>
          <p:cNvSpPr>
            <a:spLocks noChangeArrowheads="1"/>
          </p:cNvSpPr>
          <p:nvPr/>
        </p:nvSpPr>
        <p:spPr bwMode="auto">
          <a:xfrm>
            <a:off x="1547565" y="1521668"/>
            <a:ext cx="6300787" cy="5219700"/>
          </a:xfrm>
          <a:prstGeom prst="ellipse">
            <a:avLst/>
          </a:prstGeom>
          <a:solidFill>
            <a:srgbClr val="99CCFF"/>
          </a:solidFill>
          <a:ln w="36000" cap="flat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4" name="Group 3"/>
          <p:cNvGrpSpPr>
            <a:grpSpLocks/>
          </p:cNvGrpSpPr>
          <p:nvPr/>
        </p:nvGrpSpPr>
        <p:grpSpPr bwMode="auto">
          <a:xfrm>
            <a:off x="2267744" y="2090415"/>
            <a:ext cx="1617663" cy="1698625"/>
            <a:chOff x="1882" y="992"/>
            <a:chExt cx="1019" cy="1070"/>
          </a:xfrm>
        </p:grpSpPr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1882" y="1021"/>
              <a:ext cx="1019" cy="1041"/>
            </a:xfrm>
            <a:prstGeom prst="ellipse">
              <a:avLst/>
            </a:prstGeom>
            <a:solidFill>
              <a:srgbClr val="3DEB3D"/>
            </a:solidFill>
            <a:ln w="36000" cap="flat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6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1399"/>
              <a:ext cx="269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" y="992"/>
              <a:ext cx="269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8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" y="1047"/>
              <a:ext cx="269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425"/>
              <a:ext cx="269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" y="1777"/>
              <a:ext cx="269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" y="1399"/>
              <a:ext cx="2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" name="Text Box 11"/>
            <p:cNvSpPr txBox="1">
              <a:spLocks noChangeArrowheads="1"/>
            </p:cNvSpPr>
            <p:nvPr/>
          </p:nvSpPr>
          <p:spPr bwMode="auto">
            <a:xfrm>
              <a:off x="2651" y="1054"/>
              <a:ext cx="12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/>
            <a:p>
              <a:r>
                <a:rPr lang="de-DE" sz="1200" b="1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A</a:t>
              </a:r>
            </a:p>
          </p:txBody>
        </p:sp>
      </p:grpSp>
      <p:grpSp>
        <p:nvGrpSpPr>
          <p:cNvPr id="73" name="Group 12"/>
          <p:cNvGrpSpPr>
            <a:grpSpLocks/>
          </p:cNvGrpSpPr>
          <p:nvPr/>
        </p:nvGrpSpPr>
        <p:grpSpPr bwMode="auto">
          <a:xfrm>
            <a:off x="5618633" y="2234431"/>
            <a:ext cx="1617663" cy="1698625"/>
            <a:chOff x="4218" y="952"/>
            <a:chExt cx="1019" cy="1070"/>
          </a:xfrm>
        </p:grpSpPr>
        <p:sp>
          <p:nvSpPr>
            <p:cNvPr id="74" name="Oval 13"/>
            <p:cNvSpPr>
              <a:spLocks noChangeArrowheads="1"/>
            </p:cNvSpPr>
            <p:nvPr/>
          </p:nvSpPr>
          <p:spPr bwMode="auto">
            <a:xfrm>
              <a:off x="4218" y="982"/>
              <a:ext cx="1019" cy="1041"/>
            </a:xfrm>
            <a:prstGeom prst="ellipse">
              <a:avLst/>
            </a:prstGeom>
            <a:solidFill>
              <a:srgbClr val="3DEB3D"/>
            </a:solidFill>
            <a:ln w="36000" cap="flat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75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2" y="1359"/>
              <a:ext cx="269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" y="952"/>
              <a:ext cx="269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" y="1008"/>
              <a:ext cx="269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" y="1386"/>
              <a:ext cx="269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" name="Picture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1737"/>
              <a:ext cx="269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" y="1359"/>
              <a:ext cx="2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" name="Text Box 20"/>
            <p:cNvSpPr txBox="1">
              <a:spLocks noChangeArrowheads="1"/>
            </p:cNvSpPr>
            <p:nvPr/>
          </p:nvSpPr>
          <p:spPr bwMode="auto">
            <a:xfrm>
              <a:off x="4986" y="1021"/>
              <a:ext cx="12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/>
            <a:p>
              <a:r>
                <a:rPr lang="de-DE" sz="1200" b="1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B</a:t>
              </a:r>
            </a:p>
          </p:txBody>
        </p:sp>
      </p:grpSp>
      <p:grpSp>
        <p:nvGrpSpPr>
          <p:cNvPr id="82" name="Group 21"/>
          <p:cNvGrpSpPr>
            <a:grpSpLocks/>
          </p:cNvGrpSpPr>
          <p:nvPr/>
        </p:nvGrpSpPr>
        <p:grpSpPr bwMode="auto">
          <a:xfrm>
            <a:off x="3922465" y="4538687"/>
            <a:ext cx="1617662" cy="1698625"/>
            <a:chOff x="3129" y="2580"/>
            <a:chExt cx="1019" cy="1070"/>
          </a:xfrm>
        </p:grpSpPr>
        <p:sp>
          <p:nvSpPr>
            <p:cNvPr id="83" name="Oval 22"/>
            <p:cNvSpPr>
              <a:spLocks noChangeArrowheads="1"/>
            </p:cNvSpPr>
            <p:nvPr/>
          </p:nvSpPr>
          <p:spPr bwMode="auto">
            <a:xfrm>
              <a:off x="3129" y="2609"/>
              <a:ext cx="1019" cy="1041"/>
            </a:xfrm>
            <a:prstGeom prst="ellipse">
              <a:avLst/>
            </a:prstGeom>
            <a:solidFill>
              <a:srgbClr val="3DEB3D"/>
            </a:solidFill>
            <a:ln w="36000" cap="flat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84" name="Picture 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" y="2987"/>
              <a:ext cx="269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" name="Picture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" y="2580"/>
              <a:ext cx="269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" name="Picture 2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" y="2635"/>
              <a:ext cx="269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" name="Picture 2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" y="3013"/>
              <a:ext cx="269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" y="3365"/>
              <a:ext cx="269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" name="Picture 2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" y="2987"/>
              <a:ext cx="2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3898" y="2655"/>
              <a:ext cx="12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/>
            <a:p>
              <a:r>
                <a:rPr lang="de-DE" sz="1200" b="1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C</a:t>
              </a:r>
            </a:p>
          </p:txBody>
        </p:sp>
      </p:grpSp>
      <p:pic>
        <p:nvPicPr>
          <p:cNvPr id="91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77" y="3104629"/>
            <a:ext cx="161925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40" y="5300563"/>
            <a:ext cx="9413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" name="Group 32"/>
          <p:cNvGrpSpPr>
            <a:grpSpLocks/>
          </p:cNvGrpSpPr>
          <p:nvPr/>
        </p:nvGrpSpPr>
        <p:grpSpPr bwMode="auto">
          <a:xfrm>
            <a:off x="539502" y="4859338"/>
            <a:ext cx="1058863" cy="1158875"/>
            <a:chOff x="998" y="3061"/>
            <a:chExt cx="667" cy="730"/>
          </a:xfrm>
        </p:grpSpPr>
        <p:sp>
          <p:nvSpPr>
            <p:cNvPr id="94" name="Oval 33"/>
            <p:cNvSpPr>
              <a:spLocks noChangeArrowheads="1"/>
            </p:cNvSpPr>
            <p:nvPr/>
          </p:nvSpPr>
          <p:spPr bwMode="auto">
            <a:xfrm>
              <a:off x="998" y="3081"/>
              <a:ext cx="667" cy="710"/>
            </a:xfrm>
            <a:prstGeom prst="ellipse">
              <a:avLst/>
            </a:prstGeom>
            <a:solidFill>
              <a:srgbClr val="3DEB3D"/>
            </a:solidFill>
            <a:ln w="36000" cap="flat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95" name="Picture 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" y="3339"/>
              <a:ext cx="176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" name="Picture 3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" y="3061"/>
              <a:ext cx="176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" name="Picture 3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" y="3099"/>
              <a:ext cx="175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8" name="Picture 3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" y="3357"/>
              <a:ext cx="175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" name="Picture 3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3597"/>
              <a:ext cx="175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" name="Picture 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" y="3339"/>
              <a:ext cx="191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1" name="Text Box 40"/>
            <p:cNvSpPr txBox="1">
              <a:spLocks noChangeArrowheads="1"/>
            </p:cNvSpPr>
            <p:nvPr/>
          </p:nvSpPr>
          <p:spPr bwMode="auto">
            <a:xfrm>
              <a:off x="1500" y="3104"/>
              <a:ext cx="82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/>
            <a:p>
              <a:r>
                <a:rPr lang="de-DE" sz="1200" b="1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1</a:t>
              </a:r>
            </a:p>
          </p:txBody>
        </p:sp>
      </p:grpSp>
      <p:grpSp>
        <p:nvGrpSpPr>
          <p:cNvPr id="102" name="Group 41"/>
          <p:cNvGrpSpPr>
            <a:grpSpLocks/>
          </p:cNvGrpSpPr>
          <p:nvPr/>
        </p:nvGrpSpPr>
        <p:grpSpPr bwMode="auto">
          <a:xfrm>
            <a:off x="349102" y="1844824"/>
            <a:ext cx="1198562" cy="1258887"/>
            <a:chOff x="363" y="1769"/>
            <a:chExt cx="755" cy="793"/>
          </a:xfrm>
        </p:grpSpPr>
        <p:sp>
          <p:nvSpPr>
            <p:cNvPr id="103" name="Oval 42"/>
            <p:cNvSpPr>
              <a:spLocks noChangeArrowheads="1"/>
            </p:cNvSpPr>
            <p:nvPr/>
          </p:nvSpPr>
          <p:spPr bwMode="auto">
            <a:xfrm>
              <a:off x="363" y="1790"/>
              <a:ext cx="755" cy="771"/>
            </a:xfrm>
            <a:prstGeom prst="ellipse">
              <a:avLst/>
            </a:prstGeom>
            <a:solidFill>
              <a:srgbClr val="3DEB3D"/>
            </a:solidFill>
            <a:ln w="36000" cap="flat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04" name="Picture 4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070"/>
              <a:ext cx="19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" name="Picture 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1769"/>
              <a:ext cx="19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6" name="Picture 4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" y="1810"/>
              <a:ext cx="19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7" name="Picture 4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" y="2090"/>
              <a:ext cx="19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8" name="Picture 4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" y="2350"/>
              <a:ext cx="19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" name="Picture 4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" y="2070"/>
              <a:ext cx="2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0" name="Text Box 49"/>
            <p:cNvSpPr txBox="1">
              <a:spLocks noChangeArrowheads="1"/>
            </p:cNvSpPr>
            <p:nvPr/>
          </p:nvSpPr>
          <p:spPr bwMode="auto">
            <a:xfrm>
              <a:off x="932" y="1815"/>
              <a:ext cx="9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5584" rIns="90000" bIns="45000"/>
            <a:lstStyle/>
            <a:p>
              <a:r>
                <a:rPr lang="de-DE" sz="1200" b="1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2</a:t>
              </a:r>
            </a:p>
          </p:txBody>
        </p:sp>
      </p:grpSp>
      <p:pic>
        <p:nvPicPr>
          <p:cNvPr id="111" name="Picture 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02" y="3095625"/>
            <a:ext cx="9413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" name="Picture 5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92499"/>
            <a:ext cx="1135062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" name="Picture 5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87217"/>
            <a:ext cx="1078087" cy="10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" name="Picture 5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301" y="5549156"/>
            <a:ext cx="1037163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" name="Picture 5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74417"/>
            <a:ext cx="1219366" cy="118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" name="Picture 5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27" y="1847106"/>
            <a:ext cx="16081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76683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85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Description fonctionnelle pour les utilisateurs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/>
              <a:t>Messagerie</a:t>
            </a:r>
            <a:endParaRPr lang="de-DE" dirty="0"/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/>
              <a:t>Contacts</a:t>
            </a:r>
            <a:endParaRPr lang="de-DE" dirty="0"/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/>
              <a:t>Agenda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/>
              <a:t>Tâches</a:t>
            </a:r>
            <a:endParaRPr lang="de-DE" dirty="0"/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/>
              <a:t>Documents</a:t>
            </a:r>
            <a:endParaRPr lang="de-DE" dirty="0"/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/>
              <a:t>Messagerie</a:t>
            </a:r>
            <a:r>
              <a:rPr lang="de-DE" dirty="0"/>
              <a:t> </a:t>
            </a:r>
            <a:r>
              <a:rPr lang="de-DE" dirty="0" err="1" smtClean="0"/>
              <a:t>Instantannée</a:t>
            </a:r>
            <a:endParaRPr lang="de-DE" dirty="0"/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/>
              <a:t>Annuaires</a:t>
            </a:r>
            <a:endParaRPr lang="de-DE" dirty="0"/>
          </a:p>
          <a:p>
            <a:endParaRPr lang="fr-FR" dirty="0"/>
          </a:p>
        </p:txBody>
      </p:sp>
      <p:sp>
        <p:nvSpPr>
          <p:cNvPr id="2" name="Accolade fermante 1"/>
          <p:cNvSpPr/>
          <p:nvPr/>
        </p:nvSpPr>
        <p:spPr>
          <a:xfrm>
            <a:off x="3707904" y="1700808"/>
            <a:ext cx="648072" cy="2376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63825"/>
            <a:ext cx="9413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128445" y="3382963"/>
            <a:ext cx="1200150" cy="757237"/>
          </a:xfrm>
          <a:prstGeom prst="ellipse">
            <a:avLst/>
          </a:prstGeom>
          <a:solidFill>
            <a:srgbClr val="3DEB3D"/>
          </a:solidFill>
          <a:ln w="36000" cap="flat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78875" rIns="108000" bIns="63000" anchor="ctr"/>
          <a:lstStyle/>
          <a:p>
            <a:pPr algn="ctr">
              <a:tabLst>
                <a:tab pos="449263" algn="l"/>
                <a:tab pos="898525" algn="l"/>
              </a:tabLst>
            </a:pPr>
            <a:r>
              <a:rPr lang="de-DE">
                <a:solidFill>
                  <a:srgbClr val="000000"/>
                </a:solidFill>
                <a:ea typeface="Arial Unicode MS" charset="0"/>
                <a:cs typeface="Arial Unicode MS" charset="0"/>
              </a:rPr>
              <a:t>Public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371208" y="1584325"/>
            <a:ext cx="1198562" cy="790575"/>
            <a:chOff x="5805" y="998"/>
            <a:chExt cx="755" cy="498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5805" y="1020"/>
              <a:ext cx="755" cy="476"/>
            </a:xfrm>
            <a:prstGeom prst="ellipse">
              <a:avLst/>
            </a:prstGeom>
            <a:solidFill>
              <a:srgbClr val="3DEB3D"/>
            </a:solidFill>
            <a:ln w="36000" cap="flat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08000" tIns="78875" rIns="108000" bIns="63000" anchor="ctr"/>
            <a:lstStyle/>
            <a:p>
              <a:pPr algn="ctr">
                <a:tabLst>
                  <a:tab pos="449263" algn="l"/>
                  <a:tab pos="898525" algn="l"/>
                </a:tabLst>
              </a:pPr>
              <a:r>
                <a:rPr lang="de-DE" i="1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EXTRA</a:t>
              </a:r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" y="998"/>
              <a:ext cx="19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904483" y="2592388"/>
            <a:ext cx="1198562" cy="790575"/>
            <a:chOff x="5511" y="1633"/>
            <a:chExt cx="755" cy="498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5511" y="1654"/>
              <a:ext cx="755" cy="476"/>
            </a:xfrm>
            <a:prstGeom prst="ellipse">
              <a:avLst/>
            </a:prstGeom>
            <a:solidFill>
              <a:srgbClr val="3DEB3D"/>
            </a:solidFill>
            <a:ln w="36000" cap="flat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08000" tIns="78875" rIns="108000" bIns="63000" anchor="ctr"/>
            <a:lstStyle/>
            <a:p>
              <a:pPr algn="ctr">
                <a:tabLst>
                  <a:tab pos="449263" algn="l"/>
                  <a:tab pos="898525" algn="l"/>
                </a:tabLst>
              </a:pPr>
              <a:r>
                <a:rPr lang="de-DE" i="1">
                  <a:solidFill>
                    <a:srgbClr val="000000"/>
                  </a:solidFill>
                  <a:ea typeface="Arial Unicode MS" charset="0"/>
                  <a:cs typeface="Arial Unicode MS" charset="0"/>
                </a:rPr>
                <a:t>INTRA</a:t>
              </a:r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" y="1633"/>
              <a:ext cx="19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6000" cap="flat">
                  <a:solidFill>
                    <a:srgbClr val="808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20" y="3316287"/>
            <a:ext cx="762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0B26-C574-4B9C-BA95-3DDEF0A03916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1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918439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4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Description fonctionnelle pour les utilisateurs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 smtClean="0"/>
              <a:t>Accès</a:t>
            </a:r>
            <a:r>
              <a:rPr lang="de-DE" dirty="0" smtClean="0"/>
              <a:t> Web</a:t>
            </a:r>
          </a:p>
          <a:p>
            <a:pPr marL="831850" lvl="1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/>
              <a:t>a</a:t>
            </a:r>
            <a:r>
              <a:rPr lang="de-DE" dirty="0" err="1" smtClean="0"/>
              <a:t>llégé</a:t>
            </a:r>
            <a:r>
              <a:rPr lang="de-DE" dirty="0" smtClean="0"/>
              <a:t> </a:t>
            </a:r>
            <a:r>
              <a:rPr lang="de-DE" dirty="0" err="1" smtClean="0"/>
              <a:t>pour</a:t>
            </a:r>
            <a:r>
              <a:rPr lang="de-DE" dirty="0" smtClean="0"/>
              <a:t> </a:t>
            </a:r>
            <a:r>
              <a:rPr lang="de-DE" dirty="0" err="1" smtClean="0"/>
              <a:t>téléphones</a:t>
            </a:r>
            <a:r>
              <a:rPr lang="de-DE" dirty="0" smtClean="0"/>
              <a:t> mobiles</a:t>
            </a:r>
          </a:p>
          <a:p>
            <a:pPr marL="831850" lvl="1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/>
              <a:t>é</a:t>
            </a:r>
            <a:r>
              <a:rPr lang="de-DE" dirty="0" err="1" smtClean="0"/>
              <a:t>volué</a:t>
            </a:r>
            <a:r>
              <a:rPr lang="de-DE" dirty="0" smtClean="0"/>
              <a:t> (AJAX)</a:t>
            </a:r>
          </a:p>
          <a:p>
            <a:pPr marL="508000" lvl="1" indent="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b="1" dirty="0" err="1"/>
              <a:t>c</a:t>
            </a:r>
            <a:r>
              <a:rPr lang="de-DE" b="1" dirty="0" err="1" smtClean="0"/>
              <a:t>ompatible</a:t>
            </a:r>
            <a:r>
              <a:rPr lang="de-DE" b="1" dirty="0" smtClean="0"/>
              <a:t> </a:t>
            </a:r>
            <a:r>
              <a:rPr lang="de-DE" b="1" dirty="0" err="1" smtClean="0"/>
              <a:t>avec</a:t>
            </a:r>
            <a:r>
              <a:rPr lang="de-DE" b="1" dirty="0" smtClean="0"/>
              <a:t> les </a:t>
            </a:r>
            <a:r>
              <a:rPr lang="de-DE" b="1" dirty="0" err="1" smtClean="0"/>
              <a:t>navigateurs</a:t>
            </a:r>
            <a:r>
              <a:rPr lang="de-DE" b="1" dirty="0" smtClean="0"/>
              <a:t> et OS </a:t>
            </a:r>
            <a:r>
              <a:rPr lang="de-DE" b="1" dirty="0" err="1" smtClean="0"/>
              <a:t>usuels</a:t>
            </a:r>
            <a:r>
              <a:rPr lang="de-DE" b="1" dirty="0" smtClean="0"/>
              <a:t> et </a:t>
            </a:r>
            <a:r>
              <a:rPr lang="de-DE" b="1" dirty="0" err="1" smtClean="0"/>
              <a:t>intégrant</a:t>
            </a:r>
            <a:r>
              <a:rPr lang="de-DE" b="1" dirty="0" smtClean="0"/>
              <a:t> la </a:t>
            </a:r>
            <a:r>
              <a:rPr lang="de-DE" b="1" dirty="0" err="1" smtClean="0"/>
              <a:t>fédération</a:t>
            </a:r>
            <a:r>
              <a:rPr lang="de-DE" b="1" dirty="0" smtClean="0"/>
              <a:t> </a:t>
            </a:r>
            <a:r>
              <a:rPr lang="de-DE" b="1" dirty="0" err="1" smtClean="0"/>
              <a:t>d‘identité</a:t>
            </a:r>
            <a:endParaRPr lang="de-DE" b="1" dirty="0"/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smtClean="0"/>
              <a:t>Clients </a:t>
            </a:r>
            <a:r>
              <a:rPr lang="de-DE" dirty="0" err="1" smtClean="0"/>
              <a:t>lourds</a:t>
            </a:r>
            <a:endParaRPr lang="de-DE" dirty="0" smtClean="0"/>
          </a:p>
          <a:p>
            <a:pPr marL="831850" lvl="1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 smtClean="0"/>
              <a:t>Protocoles</a:t>
            </a:r>
            <a:r>
              <a:rPr lang="de-DE" dirty="0" smtClean="0"/>
              <a:t> </a:t>
            </a:r>
            <a:r>
              <a:rPr lang="de-DE" dirty="0" err="1" smtClean="0"/>
              <a:t>normalisés</a:t>
            </a:r>
            <a:r>
              <a:rPr lang="de-DE" dirty="0" smtClean="0"/>
              <a:t> : </a:t>
            </a:r>
            <a:r>
              <a:rPr lang="de-DE" dirty="0" err="1" smtClean="0"/>
              <a:t>imaps</a:t>
            </a:r>
            <a:r>
              <a:rPr lang="de-DE" dirty="0" smtClean="0"/>
              <a:t>, </a:t>
            </a:r>
            <a:r>
              <a:rPr lang="de-DE" dirty="0" err="1" smtClean="0"/>
              <a:t>smtp</a:t>
            </a:r>
            <a:r>
              <a:rPr lang="de-DE" dirty="0" smtClean="0"/>
              <a:t> </a:t>
            </a:r>
            <a:r>
              <a:rPr lang="de-DE" dirty="0" err="1" smtClean="0"/>
              <a:t>auth</a:t>
            </a:r>
            <a:r>
              <a:rPr lang="de-DE" dirty="0" smtClean="0"/>
              <a:t>, </a:t>
            </a:r>
            <a:r>
              <a:rPr lang="de-DE" dirty="0" err="1" smtClean="0"/>
              <a:t>caldav</a:t>
            </a:r>
            <a:r>
              <a:rPr lang="de-DE" dirty="0" smtClean="0"/>
              <a:t>, </a:t>
            </a:r>
            <a:r>
              <a:rPr lang="de-DE" dirty="0" err="1" smtClean="0"/>
              <a:t>webdav</a:t>
            </a:r>
            <a:r>
              <a:rPr lang="de-DE" dirty="0" smtClean="0"/>
              <a:t>, </a:t>
            </a:r>
            <a:r>
              <a:rPr lang="de-DE" dirty="0" err="1" smtClean="0"/>
              <a:t>carddav</a:t>
            </a:r>
            <a:r>
              <a:rPr lang="de-DE" dirty="0" smtClean="0"/>
              <a:t>, etc.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0B26-C574-4B9C-BA95-3DDEF0A03916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76683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2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Description fonctionnelle pour les Administrateurs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 smtClean="0"/>
              <a:t>Système</a:t>
            </a:r>
            <a:r>
              <a:rPr lang="de-DE" dirty="0" smtClean="0"/>
              <a:t> de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opérationnel</a:t>
            </a:r>
            <a:endParaRPr lang="de-DE" dirty="0" smtClean="0"/>
          </a:p>
          <a:p>
            <a:pPr marL="831850" lvl="1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 smtClean="0"/>
              <a:t>Journaux</a:t>
            </a:r>
            <a:r>
              <a:rPr lang="de-DE" dirty="0" smtClean="0"/>
              <a:t> </a:t>
            </a:r>
            <a:r>
              <a:rPr lang="de-DE" dirty="0" err="1" smtClean="0"/>
              <a:t>d‘évènements</a:t>
            </a:r>
            <a:endParaRPr lang="de-DE" dirty="0" smtClean="0"/>
          </a:p>
          <a:p>
            <a:pPr marL="831850" lvl="1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 smtClean="0"/>
              <a:t>Statistiques</a:t>
            </a:r>
            <a:r>
              <a:rPr lang="de-DE" dirty="0" smtClean="0"/>
              <a:t> (</a:t>
            </a:r>
            <a:r>
              <a:rPr lang="de-DE" dirty="0" err="1" smtClean="0"/>
              <a:t>nombre</a:t>
            </a:r>
            <a:r>
              <a:rPr lang="de-DE" dirty="0" smtClean="0"/>
              <a:t> de </a:t>
            </a:r>
            <a:r>
              <a:rPr lang="de-DE" dirty="0" err="1" smtClean="0"/>
              <a:t>comptes</a:t>
            </a:r>
            <a:r>
              <a:rPr lang="de-DE" dirty="0" smtClean="0"/>
              <a:t>, </a:t>
            </a:r>
            <a:r>
              <a:rPr lang="de-DE" dirty="0" err="1" smtClean="0"/>
              <a:t>usage</a:t>
            </a:r>
            <a:r>
              <a:rPr lang="de-DE" dirty="0" smtClean="0"/>
              <a:t> </a:t>
            </a:r>
            <a:r>
              <a:rPr lang="de-DE" dirty="0" err="1" smtClean="0"/>
              <a:t>disques</a:t>
            </a:r>
            <a:r>
              <a:rPr lang="de-DE" dirty="0" smtClean="0"/>
              <a:t>, </a:t>
            </a:r>
            <a:r>
              <a:rPr lang="de-DE" dirty="0" err="1" smtClean="0"/>
              <a:t>etc</a:t>
            </a:r>
            <a:r>
              <a:rPr lang="de-DE" dirty="0" smtClean="0"/>
              <a:t>)</a:t>
            </a:r>
          </a:p>
          <a:p>
            <a:pPr marL="831850" lvl="1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 smtClean="0"/>
              <a:t>Guichet</a:t>
            </a:r>
            <a:r>
              <a:rPr lang="de-DE" dirty="0" smtClean="0"/>
              <a:t> des </a:t>
            </a:r>
            <a:r>
              <a:rPr lang="de-DE" dirty="0" err="1" smtClean="0"/>
              <a:t>tickets</a:t>
            </a:r>
            <a:r>
              <a:rPr lang="de-DE" dirty="0" smtClean="0"/>
              <a:t> de </a:t>
            </a:r>
            <a:r>
              <a:rPr lang="de-DE" dirty="0" err="1" smtClean="0"/>
              <a:t>support</a:t>
            </a:r>
            <a:endParaRPr lang="de-DE" b="1" dirty="0"/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 smtClean="0"/>
              <a:t>Système</a:t>
            </a:r>
            <a:r>
              <a:rPr lang="de-DE" dirty="0" smtClean="0"/>
              <a:t> de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fonctionnel</a:t>
            </a:r>
            <a:endParaRPr lang="de-DE" dirty="0" smtClean="0"/>
          </a:p>
          <a:p>
            <a:pPr marL="831850" lvl="1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 smtClean="0"/>
              <a:t>Créer</a:t>
            </a:r>
            <a:r>
              <a:rPr lang="de-DE" dirty="0" smtClean="0"/>
              <a:t>/</a:t>
            </a:r>
            <a:r>
              <a:rPr lang="de-DE" dirty="0" err="1" smtClean="0"/>
              <a:t>Modifier</a:t>
            </a:r>
            <a:r>
              <a:rPr lang="de-DE" dirty="0" smtClean="0"/>
              <a:t>/</a:t>
            </a:r>
            <a:r>
              <a:rPr lang="de-DE" dirty="0" err="1" smtClean="0"/>
              <a:t>Supprimer</a:t>
            </a:r>
            <a:r>
              <a:rPr lang="de-DE" dirty="0" smtClean="0"/>
              <a:t> les </a:t>
            </a:r>
            <a:r>
              <a:rPr lang="de-DE" dirty="0" err="1" smtClean="0"/>
              <a:t>comptes</a:t>
            </a:r>
            <a:r>
              <a:rPr lang="de-DE" dirty="0" smtClean="0"/>
              <a:t> </a:t>
            </a:r>
            <a:r>
              <a:rPr lang="de-DE" dirty="0" err="1" smtClean="0"/>
              <a:t>utilisateurs</a:t>
            </a:r>
            <a:endParaRPr lang="de-DE" dirty="0" smtClean="0"/>
          </a:p>
          <a:p>
            <a:pPr marL="831850" lvl="1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 smtClean="0"/>
              <a:t>Gérer</a:t>
            </a:r>
            <a:r>
              <a:rPr lang="de-DE" dirty="0" smtClean="0"/>
              <a:t> des </a:t>
            </a:r>
            <a:r>
              <a:rPr lang="de-DE" dirty="0" err="1" smtClean="0"/>
              <a:t>groupes</a:t>
            </a:r>
            <a:r>
              <a:rPr lang="de-DE" dirty="0" smtClean="0"/>
              <a:t> </a:t>
            </a:r>
            <a:r>
              <a:rPr lang="de-DE" dirty="0" err="1" smtClean="0"/>
              <a:t>d‘utilisateurs</a:t>
            </a:r>
            <a:r>
              <a:rPr lang="de-DE" dirty="0" smtClean="0"/>
              <a:t>, des </a:t>
            </a:r>
            <a:r>
              <a:rPr lang="de-DE" dirty="0" err="1" smtClean="0"/>
              <a:t>partages</a:t>
            </a:r>
            <a:r>
              <a:rPr lang="de-DE" dirty="0" smtClean="0"/>
              <a:t>, des </a:t>
            </a:r>
            <a:r>
              <a:rPr lang="de-DE" dirty="0" err="1" smtClean="0"/>
              <a:t>accès</a:t>
            </a:r>
            <a:r>
              <a:rPr lang="de-DE" dirty="0" smtClean="0"/>
              <a:t>, </a:t>
            </a:r>
            <a:r>
              <a:rPr lang="de-DE" dirty="0" err="1" smtClean="0"/>
              <a:t>etc</a:t>
            </a:r>
            <a:endParaRPr lang="de-DE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0B26-C574-4B9C-BA95-3DDEF0A03916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76683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60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Description fonctionnelle pour les Administrateurs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smtClean="0"/>
              <a:t>Interface </a:t>
            </a:r>
            <a:r>
              <a:rPr lang="de-DE" dirty="0" err="1" smtClean="0"/>
              <a:t>graphique</a:t>
            </a:r>
            <a:r>
              <a:rPr lang="de-DE" dirty="0" smtClean="0"/>
              <a:t> Web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de-DE" b="1" dirty="0"/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de-DE" b="1" dirty="0"/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smtClean="0"/>
              <a:t>API REST </a:t>
            </a:r>
            <a:r>
              <a:rPr lang="de-DE" dirty="0" err="1" smtClean="0"/>
              <a:t>pour</a:t>
            </a:r>
            <a:r>
              <a:rPr lang="de-DE" dirty="0" smtClean="0"/>
              <a:t> </a:t>
            </a:r>
            <a:r>
              <a:rPr lang="de-DE" dirty="0" err="1" smtClean="0"/>
              <a:t>WebService</a:t>
            </a:r>
            <a:endParaRPr lang="de-DE" dirty="0" smtClean="0"/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de-DE" dirty="0"/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de-DE" dirty="0" smtClean="0"/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 smtClean="0"/>
              <a:t>Fichiers</a:t>
            </a:r>
            <a:r>
              <a:rPr lang="de-DE" dirty="0" smtClean="0"/>
              <a:t> </a:t>
            </a:r>
            <a:r>
              <a:rPr lang="de-DE" dirty="0" err="1" smtClean="0"/>
              <a:t>batch</a:t>
            </a:r>
            <a:r>
              <a:rPr lang="de-DE" dirty="0" smtClean="0"/>
              <a:t> de </a:t>
            </a:r>
            <a:r>
              <a:rPr lang="de-DE" dirty="0" err="1" smtClean="0"/>
              <a:t>synchronisation</a:t>
            </a:r>
            <a:endParaRPr lang="de-DE" dirty="0" smtClean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796408" y="1844824"/>
            <a:ext cx="3240088" cy="936625"/>
          </a:xfrm>
          <a:prstGeom prst="wedgeRoundRectCallout">
            <a:avLst>
              <a:gd name="adj1" fmla="val 5847"/>
              <a:gd name="adj2" fmla="val 84713"/>
              <a:gd name="adj3" fmla="val 16667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de-DE" sz="1600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Urbanisation </a:t>
            </a:r>
            <a:r>
              <a:rPr lang="de-DE" sz="1600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du S.I.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de-DE" sz="1600" b="1" dirty="0" err="1">
                <a:solidFill>
                  <a:srgbClr val="000000"/>
                </a:solidFill>
                <a:ea typeface="Arial Unicode MS" charset="0"/>
                <a:cs typeface="Arial Unicode MS" charset="0"/>
              </a:rPr>
              <a:t>Industrialisation</a:t>
            </a:r>
            <a:r>
              <a:rPr lang="de-DE" sz="1600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 </a:t>
            </a:r>
            <a:r>
              <a:rPr lang="de-DE" sz="1600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des </a:t>
            </a:r>
            <a:r>
              <a:rPr lang="de-DE" sz="1600" dirty="0" err="1">
                <a:solidFill>
                  <a:srgbClr val="000000"/>
                </a:solidFill>
                <a:ea typeface="Arial Unicode MS" charset="0"/>
                <a:cs typeface="Arial Unicode MS" charset="0"/>
              </a:rPr>
              <a:t>process</a:t>
            </a:r>
            <a:r>
              <a:rPr lang="de-DE" sz="1600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...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de-DE" sz="1600" b="1" dirty="0" err="1">
                <a:solidFill>
                  <a:srgbClr val="000000"/>
                </a:solidFill>
                <a:ea typeface="Arial Unicode MS" charset="0"/>
                <a:cs typeface="Arial Unicode MS" charset="0"/>
              </a:rPr>
              <a:t>Rationalisation</a:t>
            </a:r>
            <a:r>
              <a:rPr lang="de-DE" sz="1600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 </a:t>
            </a:r>
            <a:r>
              <a:rPr lang="de-DE" sz="1600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des ...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83" y="2852887"/>
            <a:ext cx="1804988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646" y="4761062"/>
            <a:ext cx="1439862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953196" y="5585986"/>
            <a:ext cx="3059112" cy="735588"/>
          </a:xfrm>
          <a:prstGeom prst="wedgeRoundRectCallout">
            <a:avLst>
              <a:gd name="adj1" fmla="val 67440"/>
              <a:gd name="adj2" fmla="val 3458"/>
              <a:gd name="adj3" fmla="val 16667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de-DE" sz="1600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Scripts, Shell, Perl ...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de-DE" sz="1600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LDAP, SQL, ASCII ...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de-DE" sz="1600" b="1" dirty="0" err="1">
                <a:solidFill>
                  <a:srgbClr val="000000"/>
                </a:solidFill>
                <a:ea typeface="Arial Unicode MS" charset="0"/>
                <a:cs typeface="Arial Unicode MS" charset="0"/>
              </a:rPr>
              <a:t>Synchro</a:t>
            </a:r>
            <a:r>
              <a:rPr lang="de-DE" sz="1600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, </a:t>
            </a:r>
            <a:r>
              <a:rPr lang="de-DE" sz="1600" b="1" dirty="0" err="1">
                <a:solidFill>
                  <a:srgbClr val="000000"/>
                </a:solidFill>
                <a:ea typeface="Arial Unicode MS" charset="0"/>
                <a:cs typeface="Arial Unicode MS" charset="0"/>
              </a:rPr>
              <a:t>Crontab</a:t>
            </a:r>
            <a:r>
              <a:rPr lang="de-DE" sz="1600" b="1" dirty="0">
                <a:solidFill>
                  <a:srgbClr val="000000"/>
                </a:solidFill>
                <a:ea typeface="Arial Unicode MS" charset="0"/>
                <a:cs typeface="Arial Unicode MS" charset="0"/>
              </a:rPr>
              <a:t> ...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953196" y="3860949"/>
            <a:ext cx="2700337" cy="720725"/>
          </a:xfrm>
          <a:prstGeom prst="wedgeRoundRectCallout">
            <a:avLst>
              <a:gd name="adj1" fmla="val 91977"/>
              <a:gd name="adj2" fmla="val 101324"/>
              <a:gd name="adj3" fmla="val 16667"/>
            </a:avLst>
          </a:prstGeom>
          <a:solidFill>
            <a:srgbClr val="99CC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de-DE" sz="1600" b="1">
                <a:solidFill>
                  <a:srgbClr val="000000"/>
                </a:solidFill>
                <a:ea typeface="Arial Unicode MS" charset="0"/>
                <a:cs typeface="Arial Unicode MS" charset="0"/>
              </a:rPr>
              <a:t>Workflow, intégration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0B26-C574-4B9C-BA95-3DDEF0A03916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11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76683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3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Sécurité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 smtClean="0"/>
              <a:t>Disponibilité</a:t>
            </a:r>
            <a:endParaRPr lang="de-DE" dirty="0" smtClean="0"/>
          </a:p>
          <a:p>
            <a:pPr marL="831850" lvl="1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smtClean="0"/>
              <a:t>Support 24/7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 smtClean="0"/>
              <a:t>Confidentialité</a:t>
            </a:r>
            <a:endParaRPr lang="de-DE" dirty="0" smtClean="0"/>
          </a:p>
          <a:p>
            <a:pPr marL="831850" lvl="1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err="1" smtClean="0"/>
              <a:t>Hébergement</a:t>
            </a:r>
            <a:r>
              <a:rPr lang="de-DE" dirty="0" smtClean="0"/>
              <a:t> en France et de </a:t>
            </a:r>
            <a:r>
              <a:rPr lang="de-DE" dirty="0" err="1" smtClean="0"/>
              <a:t>droit</a:t>
            </a:r>
            <a:r>
              <a:rPr lang="de-DE" dirty="0" smtClean="0"/>
              <a:t> </a:t>
            </a:r>
            <a:r>
              <a:rPr lang="de-DE" dirty="0" err="1" smtClean="0"/>
              <a:t>français</a:t>
            </a:r>
            <a:endParaRPr lang="de-DE" dirty="0" smtClean="0"/>
          </a:p>
          <a:p>
            <a:pPr marL="831850" lvl="1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de-DE" dirty="0"/>
          </a:p>
          <a:p>
            <a:pPr marL="107950" indent="0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de-DE" dirty="0" smtClean="0"/>
              <a:t>=&gt; </a:t>
            </a:r>
            <a:r>
              <a:rPr lang="de-DE" dirty="0" err="1" smtClean="0"/>
              <a:t>conformité</a:t>
            </a:r>
            <a:r>
              <a:rPr lang="de-DE" dirty="0" smtClean="0"/>
              <a:t> au RGS</a:t>
            </a:r>
            <a:endParaRPr lang="de-D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0B26-C574-4B9C-BA95-3DDEF0A03916}" type="slidenum">
              <a:rPr lang="fr-FR" smtClean="0"/>
              <a:pPr/>
              <a:t>38</a:t>
            </a:fld>
            <a:endParaRPr lang="fr-FR"/>
          </a:p>
        </p:txBody>
      </p:sp>
      <p:pic>
        <p:nvPicPr>
          <p:cNvPr id="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76683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48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68571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39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55565" y="2780928"/>
            <a:ext cx="68146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L’Offre de PARTAGE : La gouvernance</a:t>
            </a:r>
          </a:p>
          <a:p>
            <a:pPr algn="ctr"/>
            <a:r>
              <a:rPr lang="fr-FR" b="1" i="1" dirty="0" smtClean="0">
                <a:solidFill>
                  <a:schemeClr val="accent1"/>
                </a:solidFill>
              </a:rPr>
              <a:t>Roland CHOLET</a:t>
            </a:r>
          </a:p>
          <a:p>
            <a:pPr algn="ctr"/>
            <a:r>
              <a:rPr lang="fr-FR" dirty="0" smtClean="0"/>
              <a:t>Responsable Relations Partenaires </a:t>
            </a:r>
            <a:r>
              <a:rPr lang="fr-FR" dirty="0" smtClean="0"/>
              <a:t>– Direction des Relation </a:t>
            </a:r>
            <a:r>
              <a:rPr lang="fr-FR" dirty="0" err="1"/>
              <a:t>E</a:t>
            </a:r>
            <a:r>
              <a:rPr lang="fr-FR" dirty="0" err="1" smtClean="0"/>
              <a:t>xterieures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6222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4</a:t>
            </a:fld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2267744" y="1988840"/>
            <a:ext cx="5271004" cy="936104"/>
          </a:xfrm>
          <a:prstGeom prst="downArrow">
            <a:avLst/>
          </a:prstGeom>
          <a:solidFill>
            <a:srgbClr val="FFC0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199140" y="2132856"/>
            <a:ext cx="3273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Un environnement numérique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Intégré et sécurisé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1650969" y="3314810"/>
            <a:ext cx="593732" cy="8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1650969" y="3663163"/>
            <a:ext cx="922294" cy="695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2649984" y="3857217"/>
            <a:ext cx="206445" cy="725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 rot="2552149">
            <a:off x="2359178" y="324131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oobar Pro" pitchFamily="34" charset="0"/>
              </a:rPr>
              <a:t>Communauté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Foobar Pro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rot="20293227">
            <a:off x="6290671" y="2846344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oobar Pro" pitchFamily="34" charset="0"/>
              </a:rPr>
              <a:t>Sécurité</a:t>
            </a:r>
          </a:p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oobar Pro" pitchFamily="34" charset="0"/>
              </a:rPr>
              <a:t>et</a:t>
            </a:r>
          </a:p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oobar Pro" pitchFamily="34" charset="0"/>
              </a:rPr>
              <a:t>fiabilité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Foobar Pro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6539087" y="3903713"/>
            <a:ext cx="0" cy="68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7034038" y="3770323"/>
            <a:ext cx="792741" cy="665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7380311" y="3651521"/>
            <a:ext cx="5862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49043" y="2851448"/>
            <a:ext cx="136752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>
                <a:latin typeface="Foobar Pro" pitchFamily="34" charset="0"/>
              </a:rPr>
              <a:t>Attractivité des universités et des établissements d’enseignement supérieur</a:t>
            </a:r>
          </a:p>
          <a:p>
            <a:pPr algn="r"/>
            <a:endParaRPr lang="fr-FR" sz="1400" dirty="0" smtClean="0">
              <a:latin typeface="Foobar Pro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1605107" y="2918766"/>
            <a:ext cx="0" cy="93845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544119" y="4336531"/>
            <a:ext cx="0" cy="96063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38801" y="4358732"/>
            <a:ext cx="136752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>
                <a:latin typeface="Foobar Pro" pitchFamily="34" charset="0"/>
              </a:rPr>
              <a:t>Cohérence et harmonisation dans la proposition de services utilisateurs</a:t>
            </a:r>
          </a:p>
          <a:p>
            <a:pPr algn="r"/>
            <a:endParaRPr lang="fr-FR" sz="1400" dirty="0" smtClean="0">
              <a:latin typeface="Foobar Pro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2589625" y="4724582"/>
            <a:ext cx="1" cy="48311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573263" y="4724582"/>
            <a:ext cx="136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Foobar Pro" pitchFamily="34" charset="0"/>
              </a:rPr>
              <a:t>Faciliter la mobilité des étudiants</a:t>
            </a:r>
          </a:p>
          <a:p>
            <a:pPr algn="r"/>
            <a:endParaRPr lang="fr-FR" sz="1400" dirty="0" smtClean="0"/>
          </a:p>
        </p:txBody>
      </p:sp>
      <p:sp>
        <p:nvSpPr>
          <p:cNvPr id="22" name="ZoneTexte 21"/>
          <p:cNvSpPr txBox="1"/>
          <p:nvPr/>
        </p:nvSpPr>
        <p:spPr>
          <a:xfrm>
            <a:off x="6114915" y="4670598"/>
            <a:ext cx="12966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Foobar Pro" pitchFamily="34" charset="0"/>
              </a:rPr>
              <a:t>Interopérabilité </a:t>
            </a:r>
          </a:p>
          <a:p>
            <a:r>
              <a:rPr lang="fr-FR" sz="1100" dirty="0">
                <a:latin typeface="Foobar Pro" pitchFamily="34" charset="0"/>
              </a:rPr>
              <a:t>Hébergement dédié dans un </a:t>
            </a:r>
          </a:p>
          <a:p>
            <a:r>
              <a:rPr lang="fr-FR" sz="1100" dirty="0">
                <a:latin typeface="Foobar Pro" pitchFamily="34" charset="0"/>
              </a:rPr>
              <a:t>cloud souverain</a:t>
            </a:r>
          </a:p>
          <a:p>
            <a:endParaRPr lang="fr-FR" sz="1100" dirty="0" smtClean="0"/>
          </a:p>
          <a:p>
            <a:pPr algn="r"/>
            <a:endParaRPr lang="fr-FR" sz="1400" dirty="0" smtClean="0"/>
          </a:p>
        </p:txBody>
      </p:sp>
      <p:cxnSp>
        <p:nvCxnSpPr>
          <p:cNvPr id="23" name="Connecteur droit 22"/>
          <p:cNvCxnSpPr/>
          <p:nvPr/>
        </p:nvCxnSpPr>
        <p:spPr>
          <a:xfrm>
            <a:off x="6114915" y="4670598"/>
            <a:ext cx="0" cy="76465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7538748" y="4623812"/>
            <a:ext cx="1" cy="39231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521952" y="4619646"/>
            <a:ext cx="116411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Foobar Pro" pitchFamily="34" charset="0"/>
              </a:rPr>
              <a:t>Authentification AAI</a:t>
            </a:r>
          </a:p>
          <a:p>
            <a:endParaRPr lang="fr-FR" sz="1100" dirty="0" smtClean="0"/>
          </a:p>
          <a:p>
            <a:pPr algn="r"/>
            <a:endParaRPr lang="fr-FR" sz="1400" dirty="0" smtClean="0"/>
          </a:p>
        </p:txBody>
      </p:sp>
      <p:sp>
        <p:nvSpPr>
          <p:cNvPr id="26" name="ZoneTexte 25"/>
          <p:cNvSpPr txBox="1"/>
          <p:nvPr/>
        </p:nvSpPr>
        <p:spPr>
          <a:xfrm>
            <a:off x="8104011" y="3261862"/>
            <a:ext cx="1076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Foobar Pro" pitchFamily="34" charset="0"/>
              </a:rPr>
              <a:t>Très haute qualité du réseau RENATER</a:t>
            </a:r>
          </a:p>
          <a:p>
            <a:endParaRPr lang="fr-FR" sz="1100" dirty="0" smtClean="0"/>
          </a:p>
          <a:p>
            <a:pPr algn="r"/>
            <a:endParaRPr lang="fr-FR" sz="1400" dirty="0" smtClean="0"/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8104011" y="3314810"/>
            <a:ext cx="0" cy="66751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572289" y="492991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666666"/>
                </a:solidFill>
                <a:latin typeface="Foobar Pro" pitchFamily="34" charset="0"/>
              </a:rPr>
              <a:t>La solution </a:t>
            </a:r>
            <a:endParaRPr lang="fr-FR" sz="3600" b="1" dirty="0">
              <a:solidFill>
                <a:srgbClr val="666666"/>
              </a:solidFill>
              <a:latin typeface="Foobar Pro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229728" y="3682444"/>
            <a:ext cx="1347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oobar Pro" pitchFamily="34" charset="0"/>
              </a:rPr>
              <a:t>Univers</a:t>
            </a:r>
          </a:p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oobar Pro" pitchFamily="34" charset="0"/>
              </a:rPr>
              <a:t>Collaboratif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Foobar Pro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4102083" y="4358732"/>
            <a:ext cx="469917" cy="1269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2888528" y="5714101"/>
            <a:ext cx="0" cy="58040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888528" y="5698846"/>
            <a:ext cx="136752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Foobar Pro" pitchFamily="34" charset="0"/>
              </a:rPr>
              <a:t>Fonctionnement collaboratif des universités</a:t>
            </a:r>
          </a:p>
          <a:p>
            <a:pPr algn="r"/>
            <a:endParaRPr lang="fr-FR" sz="1400" dirty="0" smtClean="0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4903246" y="4372284"/>
            <a:ext cx="175827" cy="1326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4572000" y="5813152"/>
            <a:ext cx="0" cy="48135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4572000" y="5797897"/>
            <a:ext cx="136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Foobar Pro" pitchFamily="34" charset="0"/>
              </a:rPr>
              <a:t>Pédagogie du travail  collaboratif</a:t>
            </a:r>
          </a:p>
          <a:p>
            <a:pPr algn="r"/>
            <a:endParaRPr lang="fr-FR" sz="1400" dirty="0" smtClean="0"/>
          </a:p>
        </p:txBody>
      </p:sp>
      <p:pic>
        <p:nvPicPr>
          <p:cNvPr id="3074" name="Picture 2" descr="C:\Users\Cholet\Desktop\W\PARTAGE\COM\IMG\PART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99" y="1268760"/>
            <a:ext cx="2717061" cy="55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5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75856" y="406192"/>
            <a:ext cx="5410943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gouvernance de PARTAGE (1)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691680" y="1844824"/>
            <a:ext cx="7200800" cy="452596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Comité stratégique avec tous les établissements adhérents</a:t>
            </a:r>
          </a:p>
          <a:p>
            <a:pPr lvl="1"/>
            <a:r>
              <a:rPr lang="fr-FR" dirty="0" smtClean="0"/>
              <a:t>il </a:t>
            </a:r>
            <a:r>
              <a:rPr lang="fr-FR" dirty="0"/>
              <a:t>fixe les grandes </a:t>
            </a:r>
            <a:r>
              <a:rPr lang="fr-FR" dirty="0" smtClean="0"/>
              <a:t>orientations</a:t>
            </a:r>
          </a:p>
          <a:p>
            <a:pPr lvl="1"/>
            <a:r>
              <a:rPr lang="fr-FR" dirty="0" smtClean="0"/>
              <a:t>s'informer mutuellement des évolutions susceptibles de modifier le fonctionnement</a:t>
            </a:r>
          </a:p>
          <a:p>
            <a:pPr lvl="1"/>
            <a:r>
              <a:rPr lang="fr-FR" dirty="0" smtClean="0"/>
              <a:t>approuver les propositions d'évolutions proposées par les Comités de suivi</a:t>
            </a:r>
          </a:p>
          <a:p>
            <a:pPr lvl="1"/>
            <a:r>
              <a:rPr lang="fr-FR" dirty="0" smtClean="0"/>
              <a:t>arbitrer les différends survenus éventuellement en comités de suivi</a:t>
            </a:r>
          </a:p>
          <a:p>
            <a:pPr lvl="1"/>
            <a:r>
              <a:rPr lang="fr-FR" dirty="0" smtClean="0"/>
              <a:t>examiner et statuer sur les propositions d'avenants à la Convention </a:t>
            </a:r>
          </a:p>
          <a:p>
            <a:pPr lvl="1"/>
            <a:r>
              <a:rPr lang="fr-FR" dirty="0" smtClean="0"/>
              <a:t>examiner annuellement le compte d’exploitation et le budget prévisionnel de l’activité du Service</a:t>
            </a:r>
          </a:p>
          <a:p>
            <a:pPr lvl="1"/>
            <a:r>
              <a:rPr lang="fr-FR" dirty="0"/>
              <a:t>deux par </a:t>
            </a:r>
            <a:r>
              <a:rPr lang="fr-FR" dirty="0" smtClean="0"/>
              <a:t>an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  <p:pic>
        <p:nvPicPr>
          <p:cNvPr id="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68571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44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75856" y="406192"/>
            <a:ext cx="5410943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gouvernance de PARTAGE (2)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835696" y="1988840"/>
            <a:ext cx="6851104" cy="4525963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Comités de suivi par établissement</a:t>
            </a:r>
          </a:p>
          <a:p>
            <a:pPr lvl="1"/>
            <a:r>
              <a:rPr lang="fr-FR" dirty="0" smtClean="0"/>
              <a:t>entre l’établissement et RENATER</a:t>
            </a:r>
          </a:p>
          <a:p>
            <a:pPr lvl="1"/>
            <a:r>
              <a:rPr lang="fr-FR" dirty="0" smtClean="0"/>
              <a:t>assurer l'information régulière et réciproque sur la conduite et l'avancement des services rendus par le GIP </a:t>
            </a:r>
          </a:p>
          <a:p>
            <a:pPr lvl="1"/>
            <a:r>
              <a:rPr lang="fr-FR" dirty="0" smtClean="0"/>
              <a:t>analyser la qualité du service rendu à travers l'examen de tableaux de bord définis conjointement </a:t>
            </a:r>
          </a:p>
          <a:p>
            <a:pPr lvl="1"/>
            <a:r>
              <a:rPr lang="fr-FR" dirty="0" smtClean="0"/>
              <a:t>proposer et suivre les actions correctives et préventives engagées pour améliorer le service rendu </a:t>
            </a:r>
          </a:p>
          <a:p>
            <a:pPr lvl="1"/>
            <a:r>
              <a:rPr lang="fr-FR" dirty="0" smtClean="0"/>
              <a:t>arbitrer les différends survenus éventuellement entre les Parties </a:t>
            </a:r>
          </a:p>
          <a:p>
            <a:pPr lvl="1"/>
            <a:r>
              <a:rPr lang="fr-FR" dirty="0" smtClean="0"/>
              <a:t>étudier toute question importante que l'une des Parties jugerait utile de soulever</a:t>
            </a:r>
          </a:p>
          <a:p>
            <a:pPr lvl="1"/>
            <a:r>
              <a:rPr lang="fr-FR" dirty="0" smtClean="0"/>
              <a:t>un par an, ou à la demande</a:t>
            </a:r>
          </a:p>
          <a:p>
            <a:pPr lvl="1"/>
            <a:endParaRPr lang="fr-FR" dirty="0" smtClean="0"/>
          </a:p>
        </p:txBody>
      </p:sp>
      <p:pic>
        <p:nvPicPr>
          <p:cNvPr id="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68571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7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Aspects financiers (1)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331640" y="1484784"/>
            <a:ext cx="735516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Un modèle économique différent : </a:t>
            </a:r>
          </a:p>
          <a:p>
            <a:pPr lvl="1"/>
            <a:r>
              <a:rPr lang="fr-FR" dirty="0" smtClean="0"/>
              <a:t>PARTAGE affiche un coût complet, avec paiement à l’usage (certains coûts difficiles à évaluer dans les établissements)</a:t>
            </a:r>
          </a:p>
          <a:p>
            <a:r>
              <a:rPr lang="fr-FR" dirty="0" smtClean="0"/>
              <a:t>Un service complet</a:t>
            </a:r>
          </a:p>
          <a:p>
            <a:pPr lvl="1"/>
            <a:r>
              <a:rPr lang="fr-FR" dirty="0" smtClean="0"/>
              <a:t>service 24 * 7</a:t>
            </a:r>
          </a:p>
          <a:p>
            <a:pPr lvl="1"/>
            <a:r>
              <a:rPr lang="fr-FR" dirty="0" smtClean="0"/>
              <a:t>intégration de fonctionnalités</a:t>
            </a:r>
          </a:p>
          <a:p>
            <a:pPr lvl="1"/>
            <a:r>
              <a:rPr lang="fr-FR" dirty="0" smtClean="0"/>
              <a:t>Mises à jour </a:t>
            </a:r>
          </a:p>
          <a:p>
            <a:pPr lvl="1"/>
            <a:r>
              <a:rPr lang="fr-FR" dirty="0" smtClean="0"/>
              <a:t>Évolution des plateformes</a:t>
            </a:r>
          </a:p>
        </p:txBody>
      </p:sp>
      <p:pic>
        <p:nvPicPr>
          <p:cNvPr id="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40580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9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Aspects financiers (2)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39144" y="1556792"/>
            <a:ext cx="7704856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Composantes de coûts complets dans une solution internalisée</a:t>
            </a:r>
          </a:p>
          <a:p>
            <a:pPr lvl="1"/>
            <a:r>
              <a:rPr lang="fr-FR" dirty="0" smtClean="0"/>
              <a:t>Infrastructure serveurs - stockage : achat, maintenance, renouvellement,</a:t>
            </a:r>
          </a:p>
          <a:p>
            <a:pPr lvl="1"/>
            <a:r>
              <a:rPr lang="fr-FR" dirty="0" smtClean="0"/>
              <a:t>Environnement logiciel : licences, suivi, </a:t>
            </a:r>
          </a:p>
          <a:p>
            <a:pPr lvl="1"/>
            <a:r>
              <a:rPr lang="fr-FR" dirty="0" smtClean="0"/>
              <a:t>Environnement : climatisation, UPS, sécurité : achat, maintenance, renouvellement,</a:t>
            </a:r>
          </a:p>
          <a:p>
            <a:pPr lvl="1"/>
            <a:r>
              <a:rPr lang="fr-FR" dirty="0" smtClean="0"/>
              <a:t>Occupation des bâtiments,</a:t>
            </a:r>
          </a:p>
          <a:p>
            <a:pPr lvl="1"/>
            <a:r>
              <a:rPr lang="fr-FR" dirty="0" smtClean="0"/>
              <a:t>Frais de gestion et de structure : passation des AO et suivi des marchés (personnels DSI et services centraux)</a:t>
            </a:r>
          </a:p>
          <a:p>
            <a:pPr lvl="1"/>
            <a:r>
              <a:rPr lang="fr-FR" dirty="0" smtClean="0"/>
              <a:t>Administration de la solution : ETP dédiés</a:t>
            </a:r>
          </a:p>
          <a:p>
            <a:pPr lvl="1"/>
            <a:r>
              <a:rPr lang="fr-FR" dirty="0" smtClean="0"/>
              <a:t>Externalisation de certains domaines</a:t>
            </a:r>
          </a:p>
          <a:p>
            <a:pPr lvl="1"/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Matinée PARTAGE - 10 février 2014</a:t>
            </a:r>
            <a:endParaRPr lang="fr-FR"/>
          </a:p>
        </p:txBody>
      </p:sp>
      <p:pic>
        <p:nvPicPr>
          <p:cNvPr id="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40580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1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Aspects financiers (3)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619672" y="1628800"/>
            <a:ext cx="7427168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Principe : </a:t>
            </a:r>
          </a:p>
          <a:p>
            <a:pPr lvl="1"/>
            <a:r>
              <a:rPr lang="fr-FR" dirty="0" smtClean="0"/>
              <a:t>Frais d’accès pour une étude préalable à la migration </a:t>
            </a:r>
            <a:endParaRPr lang="fr-FR" dirty="0"/>
          </a:p>
          <a:p>
            <a:pPr lvl="1"/>
            <a:r>
              <a:rPr lang="fr-FR" dirty="0" smtClean="0"/>
              <a:t>Coûts récurrents par compte pour tous les services</a:t>
            </a:r>
          </a:p>
          <a:p>
            <a:pPr lvl="1"/>
            <a:r>
              <a:rPr lang="fr-FR" dirty="0" smtClean="0"/>
              <a:t>Unités </a:t>
            </a:r>
            <a:r>
              <a:rPr lang="fr-FR" dirty="0"/>
              <a:t>d’œuvre </a:t>
            </a:r>
            <a:r>
              <a:rPr lang="fr-FR" dirty="0" smtClean="0"/>
              <a:t>(décrites </a:t>
            </a:r>
            <a:r>
              <a:rPr lang="fr-FR" dirty="0"/>
              <a:t>en détails dans la </a:t>
            </a:r>
            <a:r>
              <a:rPr lang="fr-FR" dirty="0" smtClean="0"/>
              <a:t>convention) : </a:t>
            </a:r>
          </a:p>
          <a:p>
            <a:pPr lvl="2"/>
            <a:r>
              <a:rPr lang="fr-FR" dirty="0" smtClean="0"/>
              <a:t>Déploiement</a:t>
            </a:r>
          </a:p>
          <a:p>
            <a:pPr lvl="2"/>
            <a:r>
              <a:rPr lang="fr-FR" dirty="0" smtClean="0"/>
              <a:t>Réversibilité</a:t>
            </a:r>
          </a:p>
          <a:p>
            <a:pPr lvl="2"/>
            <a:r>
              <a:rPr lang="fr-FR" dirty="0" smtClean="0"/>
              <a:t>Formations</a:t>
            </a:r>
          </a:p>
        </p:txBody>
      </p:sp>
      <p:pic>
        <p:nvPicPr>
          <p:cNvPr id="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40580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54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Aspects financiers (4)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907704" y="1700808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Etude préalable : 4 600 €HT</a:t>
            </a:r>
          </a:p>
          <a:p>
            <a:r>
              <a:rPr lang="fr-FR" dirty="0" smtClean="0"/>
              <a:t>Récurrent :</a:t>
            </a:r>
          </a:p>
          <a:p>
            <a:pPr lvl="1"/>
            <a:r>
              <a:rPr lang="fr-FR" dirty="0" smtClean="0"/>
              <a:t>Compte personnel : 1,8€ HT/mois ; 3 Go</a:t>
            </a:r>
          </a:p>
          <a:p>
            <a:pPr lvl="1"/>
            <a:r>
              <a:rPr lang="fr-FR" dirty="0" smtClean="0"/>
              <a:t>Compte étudiant : 0,15€ HT/mois ; 1Go</a:t>
            </a:r>
          </a:p>
          <a:p>
            <a:pPr lvl="1"/>
            <a:r>
              <a:rPr lang="fr-FR" dirty="0" smtClean="0"/>
              <a:t>Compte étudiant inactif : 0,10€ HT/mois</a:t>
            </a:r>
          </a:p>
          <a:p>
            <a:pPr lvl="1"/>
            <a:r>
              <a:rPr lang="fr-FR" dirty="0" smtClean="0"/>
              <a:t>Compte redirigé : 0,01€ HT/mois</a:t>
            </a:r>
          </a:p>
        </p:txBody>
      </p:sp>
      <p:pic>
        <p:nvPicPr>
          <p:cNvPr id="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40580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94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411760" y="406192"/>
            <a:ext cx="6275039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L’offre PARTAGE : ex d’UO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303240" y="1628800"/>
            <a:ext cx="6840760" cy="4525963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Déploiement</a:t>
            </a:r>
          </a:p>
          <a:p>
            <a:pPr lvl="1"/>
            <a:r>
              <a:rPr lang="fr-FR" dirty="0" smtClean="0"/>
              <a:t>Migration d’un serveur récent : 5 800 €HT</a:t>
            </a:r>
          </a:p>
          <a:p>
            <a:pPr lvl="1"/>
            <a:r>
              <a:rPr lang="fr-FR" dirty="0" smtClean="0"/>
              <a:t>Migration d’un serveur ancien : 7 000 €HT</a:t>
            </a:r>
          </a:p>
          <a:p>
            <a:pPr lvl="1"/>
            <a:r>
              <a:rPr lang="fr-FR" dirty="0" smtClean="0"/>
              <a:t>Migration des données d’un poste : 1,77€HT</a:t>
            </a:r>
          </a:p>
          <a:p>
            <a:r>
              <a:rPr lang="fr-FR" dirty="0" smtClean="0"/>
              <a:t>Réversibilité</a:t>
            </a:r>
          </a:p>
          <a:p>
            <a:pPr lvl="1"/>
            <a:r>
              <a:rPr lang="fr-FR" dirty="0" smtClean="0"/>
              <a:t>Etude de réversibilité : 7 100 €HT</a:t>
            </a:r>
          </a:p>
          <a:p>
            <a:pPr lvl="1"/>
            <a:r>
              <a:rPr lang="fr-FR" dirty="0" smtClean="0"/>
              <a:t>Migration : 8 100 €HT</a:t>
            </a:r>
          </a:p>
          <a:p>
            <a:r>
              <a:rPr lang="fr-FR" dirty="0" smtClean="0"/>
              <a:t>Journée de formation : 1 100 €HT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Matinée PARTAGE - 10 février 2014</a:t>
            </a:r>
            <a:endParaRPr lang="fr-FR"/>
          </a:p>
        </p:txBody>
      </p:sp>
      <p:pic>
        <p:nvPicPr>
          <p:cNvPr id="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40580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22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68571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47</a:t>
            </a:fld>
            <a:endParaRPr lang="fr-FR"/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1115616" y="1700808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1"/>
                </a:solidFill>
                <a:latin typeface="Foobar Pro" pitchFamily="34" charset="0"/>
              </a:rPr>
              <a:t>COLLABORATIF – FIABLE – ADAPTE</a:t>
            </a:r>
          </a:p>
          <a:p>
            <a:r>
              <a:rPr lang="fr-FR" sz="2800" b="1" dirty="0" smtClean="0">
                <a:solidFill>
                  <a:schemeClr val="accent1"/>
                </a:solidFill>
                <a:latin typeface="Foobar Pro" pitchFamily="34" charset="0"/>
              </a:rPr>
              <a:t>PARTAGE</a:t>
            </a:r>
          </a:p>
          <a:p>
            <a:endParaRPr lang="fr-FR" dirty="0" smtClean="0"/>
          </a:p>
          <a:p>
            <a:r>
              <a:rPr lang="fr-FR" sz="2800" dirty="0" smtClean="0">
                <a:solidFill>
                  <a:schemeClr val="tx1"/>
                </a:solidFill>
                <a:latin typeface="Foobar Pro" pitchFamily="34" charset="0"/>
              </a:rPr>
              <a:t>Offrez-vous une nouvelle forme de visibilité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41542" y="4293096"/>
            <a:ext cx="3377748" cy="1292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666666"/>
                </a:solidFill>
                <a:latin typeface="Foobar Pro" pitchFamily="34" charset="0"/>
              </a:rPr>
              <a:t>CONTACTEZ –NOUS</a:t>
            </a:r>
          </a:p>
          <a:p>
            <a:pPr algn="ctr"/>
            <a:r>
              <a:rPr lang="fr-FR" sz="2800" b="1" dirty="0" smtClean="0">
                <a:solidFill>
                  <a:srgbClr val="666666"/>
                </a:solidFill>
                <a:latin typeface="Foobar Pro" pitchFamily="34" charset="0"/>
              </a:rPr>
              <a:t>01 53 94 </a:t>
            </a:r>
            <a:r>
              <a:rPr lang="fr-FR" sz="2800" b="1" dirty="0">
                <a:solidFill>
                  <a:srgbClr val="666666"/>
                </a:solidFill>
                <a:latin typeface="Foobar Pro" pitchFamily="34" charset="0"/>
              </a:rPr>
              <a:t>20 </a:t>
            </a:r>
            <a:r>
              <a:rPr lang="fr-FR" sz="2800" b="1" dirty="0" smtClean="0">
                <a:solidFill>
                  <a:srgbClr val="666666"/>
                </a:solidFill>
                <a:latin typeface="Foobar Pro" pitchFamily="34" charset="0"/>
              </a:rPr>
              <a:t>30</a:t>
            </a:r>
            <a:endParaRPr lang="fr-FR" sz="2800" b="1" dirty="0">
              <a:solidFill>
                <a:srgbClr val="666666"/>
              </a:solidFill>
              <a:latin typeface="Foobar Pro" pitchFamily="34" charset="0"/>
            </a:endParaRPr>
          </a:p>
          <a:p>
            <a:pPr algn="ctr"/>
            <a:r>
              <a:rPr lang="fr-FR" sz="1600" b="1" dirty="0">
                <a:solidFill>
                  <a:srgbClr val="0066CC"/>
                </a:solidFill>
                <a:latin typeface="Foobar Pro" pitchFamily="34" charset="0"/>
              </a:rPr>
              <a:t>o</a:t>
            </a:r>
            <a:r>
              <a:rPr lang="fr-FR" sz="1600" b="1" dirty="0" smtClean="0">
                <a:solidFill>
                  <a:srgbClr val="0066CC"/>
                </a:solidFill>
                <a:latin typeface="Foobar Pro" pitchFamily="34" charset="0"/>
              </a:rPr>
              <a:t>u</a:t>
            </a:r>
          </a:p>
          <a:p>
            <a:r>
              <a:rPr lang="fr-FR" sz="1600" b="1" dirty="0" smtClean="0">
                <a:solidFill>
                  <a:srgbClr val="0066CC"/>
                </a:solidFill>
                <a:latin typeface="Foobar Pro" pitchFamily="34" charset="0"/>
              </a:rPr>
              <a:t>Roland CHOLET – </a:t>
            </a:r>
            <a:r>
              <a:rPr lang="fr-FR" sz="1600" b="1" dirty="0" smtClean="0">
                <a:latin typeface="Foobar Pro" pitchFamily="34" charset="0"/>
              </a:rPr>
              <a:t>06 38 93 45 37</a:t>
            </a:r>
          </a:p>
        </p:txBody>
      </p:sp>
    </p:spTree>
    <p:extLst>
      <p:ext uri="{BB962C8B-B14F-4D97-AF65-F5344CB8AC3E}">
        <p14:creationId xmlns:p14="http://schemas.microsoft.com/office/powerpoint/2010/main" val="271803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68571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74177" y="1280231"/>
            <a:ext cx="759633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chemeClr val="accent1"/>
                </a:solidFill>
                <a:latin typeface="Foobar Pro" pitchFamily="34" charset="0"/>
              </a:rPr>
              <a:t>Contexte dans les établissements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Foobar Pro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fr-FR" sz="2000" b="1" dirty="0" smtClean="0">
                <a:solidFill>
                  <a:srgbClr val="FF0000"/>
                </a:solidFill>
              </a:rPr>
              <a:t>Trois types d’utilisateurs : </a:t>
            </a:r>
          </a:p>
          <a:p>
            <a:r>
              <a:rPr lang="fr-FR" sz="1600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le personnel - les enseignants/chercheurs - les étudiants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 « comportements » différents vis à vis des outils, des « contraintes » sécurité etc..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Fragmentation des medias: PC, tablettes, smartphones selon l’heure de la journée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 </a:t>
            </a:r>
            <a:r>
              <a:rPr lang="fr-F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fr-FR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rester « connecté » avec les ENT, les réseaux sociaux, les actus, etc…</a:t>
            </a:r>
          </a:p>
          <a:p>
            <a:pPr>
              <a:buFont typeface="Wingdings" charset="0"/>
              <a:buChar char="à"/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Consommation de contenus numériques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altLang="fr-FR" sz="16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Foobar Pro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5</a:t>
            </a:fld>
            <a:endParaRPr lang="fr-FR"/>
          </a:p>
        </p:txBody>
      </p:sp>
      <p:pic>
        <p:nvPicPr>
          <p:cNvPr id="67" name="Picture 4" descr="https://encrypted-tbn1.gstatic.com/images?q=tbn:ANd9GcQF8QlYGgBq5IAIZlToTzUti__Bw6PmtGCEIXjXxFmJAd4Hss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177" y="5192674"/>
            <a:ext cx="27146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5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68571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45404" y="1124744"/>
            <a:ext cx="75963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dirty="0" smtClean="0">
                <a:solidFill>
                  <a:schemeClr val="accent1"/>
                </a:solidFill>
                <a:latin typeface="Foobar Pro" pitchFamily="34" charset="0"/>
              </a:rPr>
              <a:t>Personnel</a:t>
            </a:r>
            <a:endParaRPr kumimoji="0" lang="fr-FR" altLang="fr-FR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Foobar Pro" pitchFamily="34" charset="0"/>
              <a:cs typeface="Arial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1691680" y="1988840"/>
            <a:ext cx="67070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rgbClr val="FF0000"/>
                </a:solidFill>
                <a:latin typeface="Foobar Pro" pitchFamily="34" charset="0"/>
              </a:rPr>
              <a:t>Des points d’attention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Foobar Pro" pitchFamily="34" charset="0"/>
              </a:rPr>
              <a:t>Référentiel unique : annuaires, agendas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Foobar Pro" pitchFamily="34" charset="0"/>
              </a:rPr>
              <a:t>Accès aux différentes applications sans assistance</a:t>
            </a:r>
          </a:p>
          <a:p>
            <a:pPr lvl="1" algn="l"/>
            <a:endParaRPr lang="fr-FR" sz="2000" dirty="0" smtClean="0">
              <a:solidFill>
                <a:schemeClr val="tx1"/>
              </a:solidFill>
              <a:latin typeface="Foobar Pro" pitchFamily="34" charset="0"/>
            </a:endParaRPr>
          </a:p>
          <a:p>
            <a:pPr algn="l"/>
            <a:r>
              <a:rPr lang="fr-FR" sz="2000" dirty="0" smtClean="0">
                <a:solidFill>
                  <a:srgbClr val="FF0000"/>
                </a:solidFill>
                <a:latin typeface="Foobar Pro" pitchFamily="34" charset="0"/>
              </a:rPr>
              <a:t>Besoin de 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Foobar Pro" pitchFamily="34" charset="0"/>
              </a:rPr>
              <a:t>Outil simple, intégré facilement dans son environnement de travail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  <a:latin typeface="Foobar Pro" pitchFamily="34" charset="0"/>
              </a:rPr>
              <a:t>Service 24/7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962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68571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45404" y="1124744"/>
            <a:ext cx="75963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dirty="0" smtClean="0">
                <a:solidFill>
                  <a:schemeClr val="accent1"/>
                </a:solidFill>
                <a:latin typeface="Foobar Pro" pitchFamily="34" charset="0"/>
              </a:rPr>
              <a:t>Enseignant - Chercheurs</a:t>
            </a:r>
            <a:endParaRPr kumimoji="0" lang="fr-FR" altLang="fr-FR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Foobar Pro" pitchFamily="34" charset="0"/>
              <a:cs typeface="Arial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1691680" y="1988840"/>
            <a:ext cx="67070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rgbClr val="FF0000"/>
                </a:solidFill>
                <a:latin typeface="Foobar Pro" pitchFamily="34" charset="0"/>
              </a:rPr>
              <a:t>Des points d’attention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  <a:latin typeface="Foobar Pro" pitchFamily="34" charset="0"/>
              </a:rPr>
              <a:t>Circulation d’informations sensibles : sujets d’examen et notes d’examen, sujets de recherche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  <a:latin typeface="Foobar Pro" pitchFamily="34" charset="0"/>
              </a:rPr>
              <a:t>Authentification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  <a:latin typeface="Foobar Pro" pitchFamily="34" charset="0"/>
              </a:rPr>
              <a:t>Ergonomie de la solution</a:t>
            </a:r>
          </a:p>
          <a:p>
            <a:pPr algn="l"/>
            <a:r>
              <a:rPr lang="fr-FR" sz="2000" dirty="0" smtClean="0">
                <a:solidFill>
                  <a:srgbClr val="FF0000"/>
                </a:solidFill>
                <a:latin typeface="Foobar Pro" pitchFamily="34" charset="0"/>
              </a:rPr>
              <a:t>Besoin de 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  <a:latin typeface="Foobar Pro" pitchFamily="34" charset="0"/>
              </a:rPr>
              <a:t>Diffusion de cours en ligne, de</a:t>
            </a:r>
            <a:br>
              <a:rPr lang="fr-FR" sz="1800" dirty="0" smtClean="0">
                <a:solidFill>
                  <a:schemeClr val="tx1"/>
                </a:solidFill>
                <a:latin typeface="Foobar Pro" pitchFamily="34" charset="0"/>
              </a:rPr>
            </a:br>
            <a:r>
              <a:rPr lang="fr-FR" sz="1800" dirty="0" smtClean="0">
                <a:solidFill>
                  <a:schemeClr val="tx1"/>
                </a:solidFill>
                <a:latin typeface="Foobar Pro" pitchFamily="34" charset="0"/>
              </a:rPr>
              <a:t>supports, de </a:t>
            </a:r>
            <a:r>
              <a:rPr lang="fr-FR" sz="1800" dirty="0" err="1" smtClean="0">
                <a:solidFill>
                  <a:schemeClr val="tx1"/>
                </a:solidFill>
                <a:latin typeface="Foobar Pro" pitchFamily="34" charset="0"/>
              </a:rPr>
              <a:t>MOOCs</a:t>
            </a:r>
            <a:endParaRPr lang="fr-FR" sz="1800" dirty="0" smtClean="0">
              <a:solidFill>
                <a:schemeClr val="tx1"/>
              </a:solidFill>
              <a:latin typeface="Foobar Pro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  <a:latin typeface="Foobar Pro" pitchFamily="34" charset="0"/>
              </a:rPr>
              <a:t>Environnement sécurisé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  <a:latin typeface="Foobar Pro" pitchFamily="34" charset="0"/>
              </a:rPr>
              <a:t>Environnement collaboratif…interopérable avec les autres établissements de l’ESR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  <a:latin typeface="Foobar Pro" pitchFamily="34" charset="0"/>
              </a:rPr>
              <a:t>Echanger avec les étudiants 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039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68571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45404" y="1124744"/>
            <a:ext cx="75963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dirty="0" smtClean="0">
                <a:solidFill>
                  <a:schemeClr val="accent1"/>
                </a:solidFill>
                <a:latin typeface="Foobar Pro" pitchFamily="34" charset="0"/>
              </a:rPr>
              <a:t>Etudiants</a:t>
            </a:r>
            <a:endParaRPr kumimoji="0" lang="fr-FR" altLang="fr-FR" sz="32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Foobar Pro" pitchFamily="34" charset="0"/>
              <a:cs typeface="Arial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1691680" y="1988840"/>
            <a:ext cx="67070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rgbClr val="FF0000"/>
                </a:solidFill>
                <a:latin typeface="Foobar Pro" pitchFamily="34" charset="0"/>
              </a:rPr>
              <a:t>Des points d’attention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Accéder à son média préféré (BYOD)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Interagir en mode push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Synchro des agendas avec l’ENT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Faciliter la mobilité de l’étudiant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Échanges entre étudiants et enseignants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r-FR" sz="1800" dirty="0" smtClean="0">
              <a:solidFill>
                <a:schemeClr val="tx1"/>
              </a:solidFill>
              <a:latin typeface="Foobar Pro" pitchFamily="34" charset="0"/>
            </a:endParaRPr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20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olet\Desktop\W\PARTAGE\COM\dossier PARTAGE\en tê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68571" y="2544026"/>
            <a:ext cx="6858002" cy="17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74177" y="980728"/>
            <a:ext cx="7596336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dirty="0" smtClean="0">
                <a:solidFill>
                  <a:schemeClr val="accent1"/>
                </a:solidFill>
                <a:latin typeface="Foobar Pro" pitchFamily="34" charset="0"/>
              </a:rPr>
              <a:t>Des réponses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fr-FR" altLang="fr-FR" sz="32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Foobar Pro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fr-FR" altLang="fr-FR" sz="3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Foobar Pro" pitchFamily="34" charset="0"/>
              <a:ea typeface="Times New Roman" pitchFamily="18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Sécurité embarquée dans PARTAGE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seul hub, plusieurs services : </a:t>
            </a:r>
          </a:p>
          <a:p>
            <a:endParaRPr lang="fr-FR" dirty="0" smtClean="0"/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Un environnement collaboratif intégré (groupes, forums, partage de documents..)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Une messagerie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Un agenda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EFDF-0AE5-48E4-A8D3-6849F7FEC111}" type="slidenum">
              <a:rPr lang="fr-FR" smtClean="0"/>
              <a:t>9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79712" y="5013176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r-FR" sz="2800" b="1" dirty="0" smtClean="0"/>
              <a:t>PARTAGE </a:t>
            </a:r>
          </a:p>
          <a:p>
            <a:pPr lvl="1" algn="ctr"/>
            <a:r>
              <a:rPr lang="fr-FR" sz="2800" b="1" dirty="0" smtClean="0">
                <a:solidFill>
                  <a:srgbClr val="C00000"/>
                </a:solidFill>
              </a:rPr>
              <a:t>Solution collaborative dans un environnement national maîtrisé </a:t>
            </a:r>
          </a:p>
        </p:txBody>
      </p:sp>
    </p:spTree>
    <p:extLst>
      <p:ext uri="{BB962C8B-B14F-4D97-AF65-F5344CB8AC3E}">
        <p14:creationId xmlns:p14="http://schemas.microsoft.com/office/powerpoint/2010/main" val="133240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1891</Words>
  <Application>Microsoft Macintosh PowerPoint</Application>
  <PresentationFormat>Présentation à l'écran (4:3)</PresentationFormat>
  <Paragraphs>512</Paragraphs>
  <Slides>47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garantie de stabilité !</vt:lpstr>
      <vt:lpstr>La garantie de stabilité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offre SaaS de plus ?</vt:lpstr>
      <vt:lpstr>Une offre SaaS de plus ?</vt:lpstr>
      <vt:lpstr>Un outil qui s’intègre dans l’environnement numérique</vt:lpstr>
      <vt:lpstr>Description fonctionnelle pour les utilisateurs</vt:lpstr>
      <vt:lpstr>Description fonctionnelle pour les utilisateurs</vt:lpstr>
      <vt:lpstr>Description fonctionnelle pour les Administrateurs</vt:lpstr>
      <vt:lpstr>Description fonctionnelle pour les Administrateurs</vt:lpstr>
      <vt:lpstr>Sécurité</vt:lpstr>
      <vt:lpstr>Présentation PowerPoint</vt:lpstr>
      <vt:lpstr>La gouvernance de PARTAGE (1)</vt:lpstr>
      <vt:lpstr>La gouvernance de PARTAGE (2)</vt:lpstr>
      <vt:lpstr>Aspects financiers (1)</vt:lpstr>
      <vt:lpstr>Aspects financiers (2)</vt:lpstr>
      <vt:lpstr>Aspects financiers (3)</vt:lpstr>
      <vt:lpstr>Aspects financiers (4)</vt:lpstr>
      <vt:lpstr>L’offre PARTAGE : ex d’UO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Cholet</dc:creator>
  <cp:lastModifiedBy>Roland Cholet</cp:lastModifiedBy>
  <cp:revision>43</cp:revision>
  <dcterms:created xsi:type="dcterms:W3CDTF">2014-03-27T11:27:25Z</dcterms:created>
  <dcterms:modified xsi:type="dcterms:W3CDTF">2014-06-26T08:22:52Z</dcterms:modified>
</cp:coreProperties>
</file>